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75" r:id="rId3"/>
    <p:sldId id="267" r:id="rId4"/>
    <p:sldId id="268" r:id="rId5"/>
    <p:sldId id="273" r:id="rId6"/>
    <p:sldId id="270" r:id="rId7"/>
    <p:sldId id="271" r:id="rId8"/>
    <p:sldId id="272" r:id="rId9"/>
    <p:sldId id="261" r:id="rId10"/>
    <p:sldId id="262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872" y="-4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C16CC-195A-490C-8234-08EE5482D469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FA96-AB76-49AA-8815-4669F32351A0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C16CC-195A-490C-8234-08EE5482D469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FA96-AB76-49AA-8815-4669F32351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C16CC-195A-490C-8234-08EE5482D469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FA96-AB76-49AA-8815-4669F32351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C16CC-195A-490C-8234-08EE5482D469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FA96-AB76-49AA-8815-4669F32351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C16CC-195A-490C-8234-08EE5482D469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FA96-AB76-49AA-8815-4669F32351A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C16CC-195A-490C-8234-08EE5482D469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FA96-AB76-49AA-8815-4669F32351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C16CC-195A-490C-8234-08EE5482D469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FA96-AB76-49AA-8815-4669F32351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C16CC-195A-490C-8234-08EE5482D469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FA96-AB76-49AA-8815-4669F32351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C16CC-195A-490C-8234-08EE5482D469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FA96-AB76-49AA-8815-4669F32351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C16CC-195A-490C-8234-08EE5482D469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FA96-AB76-49AA-8815-4669F32351A0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C16CC-195A-490C-8234-08EE5482D469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BFA96-AB76-49AA-8815-4669F32351A0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2000">
              <a:schemeClr val="accent2">
                <a:lumMod val="75000"/>
              </a:schemeClr>
            </a:gs>
            <a:gs pos="69000">
              <a:schemeClr val="tx2">
                <a:lumMod val="75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CDC16CC-195A-490C-8234-08EE5482D469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51BFA96-AB76-49AA-8815-4669F32351A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11560" y="2492896"/>
            <a:ext cx="7546032" cy="406531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101600">
                    <a:schemeClr val="accent5">
                      <a:lumMod val="75000"/>
                      <a:alpha val="6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Бинарные учебные занятия – как форма реализации </a:t>
            </a:r>
            <a:r>
              <a:rPr lang="ru-RU" sz="54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101600">
                    <a:schemeClr val="accent5">
                      <a:lumMod val="75000"/>
                      <a:alpha val="6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межпреметных</a:t>
            </a: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101600">
                    <a:schemeClr val="accent5">
                      <a:lumMod val="75000"/>
                      <a:alpha val="6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связей и интеграции 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101600">
                    <a:schemeClr val="accent5">
                      <a:lumMod val="75000"/>
                      <a:alpha val="6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предметов</a:t>
            </a:r>
            <a:endParaRPr lang="ru-RU" sz="5400" dirty="0"/>
          </a:p>
        </p:txBody>
      </p:sp>
      <p:sp>
        <p:nvSpPr>
          <p:cNvPr id="2" name="TextBox 1"/>
          <p:cNvSpPr txBox="1"/>
          <p:nvPr/>
        </p:nvSpPr>
        <p:spPr>
          <a:xfrm>
            <a:off x="251521" y="260648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Муниципальный семинар</a:t>
            </a:r>
            <a:endParaRPr lang="ru-RU" sz="2400" b="1" dirty="0"/>
          </a:p>
          <a:p>
            <a:pPr algn="ctr"/>
            <a:r>
              <a:rPr lang="ru-RU" sz="2400" b="1" i="1" dirty="0"/>
              <a:t>«Сопровождение учащихся с ОВЗ в условиях реализации ФГОС. Современные образовательные технологии в обучении».</a:t>
            </a:r>
            <a:endParaRPr lang="ru-RU" sz="2400" b="1" dirty="0"/>
          </a:p>
          <a:p>
            <a:pPr algn="ctr"/>
            <a:endParaRPr lang="ru-RU" sz="2400" b="1" dirty="0"/>
          </a:p>
          <a:p>
            <a:pPr algn="ctr"/>
            <a:r>
              <a:rPr lang="ru-RU" sz="2400" b="1" dirty="0" smtClean="0"/>
              <a:t>Нешатаева Е.В.., педагог МБОУ С(К)ШИ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5885460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Трудности при планировании бинарного урока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Требует 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длительной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подготовки, 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полной психологической и методической совместимости педагогов.</a:t>
            </a:r>
          </a:p>
          <a:p>
            <a:pPr lvl="0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Сложно урегулировать организационные моменты - подстроиться под расписание </a:t>
            </a:r>
            <a:r>
              <a:rPr lang="ru-RU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учебного </a:t>
            </a:r>
            <a:r>
              <a:rPr lang="ru-RU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заведения.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081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Советы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  педагогу, готовящему  урок в нетрадиционной форме </a:t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006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Используйте 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можно больше мотивационных  факторов как на подготовительном этапе, так и во  время проведения урока.</a:t>
            </a:r>
          </a:p>
          <a:p>
            <a:pPr lvl="0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допускайте никаких излишеств. Урок должен  быть цельным, гармоничным.</a:t>
            </a:r>
          </a:p>
          <a:p>
            <a:pPr lvl="0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Поощряйте учащихся соответственно их вкладу в  урок.</a:t>
            </a:r>
          </a:p>
          <a:p>
            <a:pPr lvl="0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Постарайтесь сохранять на протяжении всего урока взаимопонимание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взаимное доверие и уважение.</a:t>
            </a:r>
          </a:p>
          <a:p>
            <a:pPr lvl="0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Залог успеха вашего нетрадиционного урока – заблаговременная,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четко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спланированная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подготовка, глубокое продумывание и осмысливание форм и методов его проведения.</a:t>
            </a:r>
          </a:p>
          <a:p>
            <a:pPr lvl="0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Оценивайте не только итоги обучения, воспитания  и развития, но и картину общения – эмоциональный тон урока: общение педагога и учащихся, учащихся друг с другом, а также отдельных рабочих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групп.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21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443841"/>
            <a:ext cx="828092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</a:t>
            </a: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Нетрадиционный вид учебного занятия.</a:t>
            </a:r>
          </a:p>
          <a:p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</a:t>
            </a: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Учебное занятие по теме ведут два педагога по разным учебным дисциплинам.</a:t>
            </a:r>
          </a:p>
          <a:p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</a:t>
            </a: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проблема рассматривается, решается через материал двух или более учебных дисциплин.</a:t>
            </a:r>
          </a:p>
          <a:p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</a:t>
            </a: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Может быть одной из форм проекта. </a:t>
            </a:r>
          </a:p>
          <a:p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</a:t>
            </a: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Такие учебные занятия позволяют интегрировать знания из разных областей для решения одной проблемы, дают возможность применять полученные знания на практике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Бинарный урок –что это такое?</a:t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002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Формы проведения</a:t>
            </a: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40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484784"/>
            <a:ext cx="792088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/>
                <a:ea typeface="Times New Roman"/>
                <a:cs typeface="Times New Roman"/>
              </a:rPr>
              <a:t>-</a:t>
            </a: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Arial"/>
                <a:ea typeface="Times New Roman"/>
                <a:cs typeface="Times New Roman"/>
              </a:rPr>
              <a:t> </a:t>
            </a:r>
            <a:r>
              <a:rPr lang="ru-RU" sz="4000" dirty="0">
                <a:solidFill>
                  <a:schemeClr val="bg1"/>
                </a:solidFill>
                <a:latin typeface="Arial"/>
                <a:ea typeface="Times New Roman"/>
                <a:cs typeface="Times New Roman"/>
              </a:rPr>
              <a:t>урок-пресс-конференция</a:t>
            </a:r>
            <a:endParaRPr lang="ru-RU" sz="4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solidFill>
                  <a:schemeClr val="bg1"/>
                </a:solidFill>
                <a:latin typeface="Arial"/>
                <a:ea typeface="Times New Roman"/>
                <a:cs typeface="Times New Roman"/>
              </a:rPr>
              <a:t>- урок – концерт</a:t>
            </a:r>
            <a:endParaRPr lang="ru-RU" sz="4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solidFill>
                  <a:schemeClr val="bg1"/>
                </a:solidFill>
                <a:latin typeface="Arial"/>
                <a:ea typeface="Times New Roman"/>
                <a:cs typeface="Times New Roman"/>
              </a:rPr>
              <a:t>- урок-театр</a:t>
            </a:r>
            <a:endParaRPr lang="ru-RU" sz="4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solidFill>
                  <a:schemeClr val="bg1"/>
                </a:solidFill>
                <a:latin typeface="Arial"/>
                <a:ea typeface="Times New Roman"/>
                <a:cs typeface="Times New Roman"/>
              </a:rPr>
              <a:t>- урок-путешествие</a:t>
            </a:r>
            <a:endParaRPr lang="ru-RU" sz="4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solidFill>
                  <a:schemeClr val="bg1"/>
                </a:solidFill>
                <a:latin typeface="Arial"/>
                <a:ea typeface="Times New Roman"/>
                <a:cs typeface="Times New Roman"/>
              </a:rPr>
              <a:t>- урок-исследование</a:t>
            </a:r>
            <a:endParaRPr lang="ru-RU" sz="4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81738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412776"/>
            <a:ext cx="79928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Типы бинарных уроков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урок </a:t>
            </a:r>
            <a:r>
              <a:rPr lang="ru-RU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изучения новых знаний, </a:t>
            </a:r>
            <a:endParaRPr lang="ru-RU" sz="36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урок </a:t>
            </a:r>
            <a:r>
              <a:rPr lang="ru-RU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систематизации обобщения знаний, </a:t>
            </a:r>
            <a:endParaRPr lang="ru-RU" sz="36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комбинированный </a:t>
            </a:r>
            <a:r>
              <a:rPr lang="ru-RU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урок.</a:t>
            </a:r>
          </a:p>
        </p:txBody>
      </p:sp>
    </p:spTree>
    <p:extLst>
      <p:ext uri="{BB962C8B-B14F-4D97-AF65-F5344CB8AC3E}">
        <p14:creationId xmlns:p14="http://schemas.microsoft.com/office/powerpoint/2010/main" val="4179008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Темы бинарных уроков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268760"/>
            <a:ext cx="871296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«В гостях у народных умельцев»   ( урок изобразительного искусства и урок музыки в 4-5 классах)</a:t>
            </a:r>
          </a:p>
          <a:p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Через задачи  в реки и озёра» (урок математики  и урок географии 6-8 классы) </a:t>
            </a:r>
          </a:p>
          <a:p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«Моя Россия. Край, в котором ты живешь» (урок музыки и урок природоведения в 5 классе) </a:t>
            </a:r>
          </a:p>
          <a:p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«Бажов П.П. Русский писатель, уральский сказочник». «Мы читаем и рисуем» - ( урок литературы и урок рисования в 5 классе)</a:t>
            </a:r>
          </a:p>
        </p:txBody>
      </p:sp>
    </p:spTree>
    <p:extLst>
      <p:ext uri="{BB962C8B-B14F-4D97-AF65-F5344CB8AC3E}">
        <p14:creationId xmlns:p14="http://schemas.microsoft.com/office/powerpoint/2010/main" val="3448924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484313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Бинарный урок 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Технология+ изобразительное искусство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Пасха Христова – история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и  традиции праздника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100" name="Picture 4" descr="https://s1.1zoom.ru/big3/16/Easter_Kulich_Icing_sugar_545469_7000x46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708920"/>
            <a:ext cx="5760640" cy="384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207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avatars.mds.yandex.net/get-pdb/1528118/2b298ba6-8822-4ba8-838c-0aad227d25cc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8576952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5723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cosyma.ru/UserFiles/Image/Derevyannye_zagotovki_dlya_dekupazha_i_rospisi/433561_1_b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017" y="548680"/>
            <a:ext cx="3384376" cy="6017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764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Эффективность бинарных уроков: 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развивает сотрудничество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педагогов;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расширяется кругозор у учащихся и педагогов;</a:t>
            </a:r>
          </a:p>
          <a:p>
            <a:pPr lvl="0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интегрирует знания из разных областей;</a:t>
            </a:r>
          </a:p>
          <a:p>
            <a:pPr lvl="0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способствует формированию у учащихся убеждения в связности предметов, в целостности мира;</a:t>
            </a:r>
          </a:p>
          <a:p>
            <a:pPr lvl="0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служит средством повышения мотивации к изучению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предметов;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развивает у обучающихся навыки самообразования, потому что подготовку к уроку учащиеся частично могут осуществлять самостоятельно и во внеурочное время;</a:t>
            </a:r>
          </a:p>
          <a:p>
            <a:pPr lvl="0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развивает аналитические способности и изобретательность;</a:t>
            </a:r>
          </a:p>
          <a:p>
            <a:pPr lvl="0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обладает огромным воспитательным потенциалом;</a:t>
            </a:r>
          </a:p>
          <a:p>
            <a:pPr lvl="0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позволяет учащимся принимать решения в творческих ситуациях. </a:t>
            </a:r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495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кет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255</TotalTime>
  <Words>250</Words>
  <Application>Microsoft Office PowerPoint</Application>
  <PresentationFormat>Экран (4:3)</PresentationFormat>
  <Paragraphs>47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Паркет</vt:lpstr>
      <vt:lpstr>Презентация PowerPoint</vt:lpstr>
      <vt:lpstr>Бинарный урок –что это такое? </vt:lpstr>
      <vt:lpstr>Формы проведения:</vt:lpstr>
      <vt:lpstr>Презентация PowerPoint</vt:lpstr>
      <vt:lpstr>Темы бинарных уроков</vt:lpstr>
      <vt:lpstr>Бинарный урок  Технология+ изобразительное искусство Пасха Христова – история и  традиции праздника</vt:lpstr>
      <vt:lpstr>Презентация PowerPoint</vt:lpstr>
      <vt:lpstr>Презентация PowerPoint</vt:lpstr>
      <vt:lpstr>Эффективность бинарных уроков: </vt:lpstr>
      <vt:lpstr>Трудности при планировании бинарного урока</vt:lpstr>
      <vt:lpstr>Советы  педагогу, готовящему  урок в нетрадиционной форме  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</dc:creator>
  <cp:lastModifiedBy>user</cp:lastModifiedBy>
  <cp:revision>25</cp:revision>
  <dcterms:created xsi:type="dcterms:W3CDTF">2013-12-29T03:34:20Z</dcterms:created>
  <dcterms:modified xsi:type="dcterms:W3CDTF">2019-04-25T09:01:55Z</dcterms:modified>
</cp:coreProperties>
</file>