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8" r:id="rId8"/>
    <p:sldId id="261" r:id="rId9"/>
    <p:sldId id="263" r:id="rId10"/>
    <p:sldId id="264" r:id="rId11"/>
    <p:sldId id="265" r:id="rId12"/>
    <p:sldId id="266" r:id="rId13"/>
    <p:sldId id="267" r:id="rId14"/>
    <p:sldId id="270" r:id="rId15"/>
    <p:sldId id="271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57" autoAdjust="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4734F-7E39-474D-9F7E-FF896B58756F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A1DCC-8176-44DD-8968-D6560E045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530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4734F-7E39-474D-9F7E-FF896B58756F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A1DCC-8176-44DD-8968-D6560E045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664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4734F-7E39-474D-9F7E-FF896B58756F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A1DCC-8176-44DD-8968-D6560E045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871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4734F-7E39-474D-9F7E-FF896B58756F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A1DCC-8176-44DD-8968-D6560E045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241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4734F-7E39-474D-9F7E-FF896B58756F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A1DCC-8176-44DD-8968-D6560E045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519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4734F-7E39-474D-9F7E-FF896B58756F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A1DCC-8176-44DD-8968-D6560E045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142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4734F-7E39-474D-9F7E-FF896B58756F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A1DCC-8176-44DD-8968-D6560E045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905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4734F-7E39-474D-9F7E-FF896B58756F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A1DCC-8176-44DD-8968-D6560E045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305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4734F-7E39-474D-9F7E-FF896B58756F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A1DCC-8176-44DD-8968-D6560E045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404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4734F-7E39-474D-9F7E-FF896B58756F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A1DCC-8176-44DD-8968-D6560E045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668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4734F-7E39-474D-9F7E-FF896B58756F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A1DCC-8176-44DD-8968-D6560E045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769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4734F-7E39-474D-9F7E-FF896B58756F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A1DCC-8176-44DD-8968-D6560E045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204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7"/>
            <a:ext cx="8064896" cy="4464495"/>
          </a:xfrm>
        </p:spPr>
        <p:txBody>
          <a:bodyPr>
            <a:normAutofit/>
          </a:bodyPr>
          <a:lstStyle/>
          <a:p>
            <a:r>
              <a:rPr lang="ru-RU" sz="2200" b="1" i="1" dirty="0" smtClean="0"/>
              <a:t>муниципальный семинар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i="1" dirty="0"/>
              <a:t>«Сопровождение учащихся с ОВЗ в условиях реализации ФГОС. Современные образовательные технологии в обучении</a:t>
            </a:r>
            <a:r>
              <a:rPr lang="ru-RU" sz="2200" b="1" i="1" dirty="0" smtClean="0"/>
              <a:t>»</a:t>
            </a:r>
            <a:r>
              <a:rPr lang="ru-RU" sz="3100" b="1" dirty="0">
                <a:solidFill>
                  <a:srgbClr val="7030A0"/>
                </a:solidFill>
                <a:latin typeface="Times New Roman"/>
                <a:ea typeface="Calibri"/>
              </a:rPr>
              <a:t/>
            </a:r>
            <a:br>
              <a:rPr lang="ru-RU" sz="3100" b="1" dirty="0">
                <a:solidFill>
                  <a:srgbClr val="7030A0"/>
                </a:solidFill>
                <a:latin typeface="Times New Roman"/>
                <a:ea typeface="Calibri"/>
              </a:rPr>
            </a:br>
            <a:r>
              <a:rPr lang="ru-RU" sz="3100" b="1" dirty="0" smtClean="0">
                <a:solidFill>
                  <a:srgbClr val="7030A0"/>
                </a:solidFill>
                <a:latin typeface="Times New Roman"/>
                <a:ea typeface="Calibri"/>
              </a:rPr>
              <a:t/>
            </a:r>
            <a:br>
              <a:rPr lang="ru-RU" sz="3100" b="1" dirty="0" smtClean="0">
                <a:solidFill>
                  <a:srgbClr val="7030A0"/>
                </a:solidFill>
                <a:latin typeface="Times New Roman"/>
                <a:ea typeface="Calibri"/>
              </a:rPr>
            </a:br>
            <a:r>
              <a:rPr lang="ru-RU" b="1" dirty="0" smtClean="0">
                <a:effectLst/>
                <a:latin typeface="Times New Roman"/>
                <a:ea typeface="Calibri"/>
              </a:rPr>
              <a:t>Современные технологии обучения школьников на уроках изобразительного искусства»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229200"/>
            <a:ext cx="6192688" cy="191906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Подготовила учитель рисования и трудового обучения МБОУ С(К)ШИ</a:t>
            </a:r>
          </a:p>
          <a:p>
            <a:r>
              <a:rPr lang="ru-RU" b="1" dirty="0" err="1" smtClean="0">
                <a:solidFill>
                  <a:srgbClr val="002060"/>
                </a:solidFill>
              </a:rPr>
              <a:t>Шишигина</a:t>
            </a:r>
            <a:r>
              <a:rPr lang="ru-RU" b="1" dirty="0" smtClean="0">
                <a:solidFill>
                  <a:srgbClr val="002060"/>
                </a:solidFill>
              </a:rPr>
              <a:t> Ольга Александровна.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30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err="1">
                <a:solidFill>
                  <a:srgbClr val="FF0000"/>
                </a:solidFill>
              </a:rPr>
              <a:t>Штампинг</a:t>
            </a:r>
            <a:r>
              <a:rPr lang="ru-RU" b="1" i="1" dirty="0">
                <a:solidFill>
                  <a:srgbClr val="FF0000"/>
                </a:solidFill>
              </a:rPr>
              <a:t> - рисуем </a:t>
            </a:r>
            <a:r>
              <a:rPr lang="ru-RU" b="1" i="1" dirty="0" smtClean="0">
                <a:solidFill>
                  <a:srgbClr val="FF0000"/>
                </a:solidFill>
              </a:rPr>
              <a:t>листочками и ягодами.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823702"/>
            <a:ext cx="3816424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844824"/>
            <a:ext cx="3510390" cy="4680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3011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egoe Print" panose="02000600000000000000" pitchFamily="2" charset="0"/>
              </a:rPr>
              <a:t>Рисуем одноразовыми вилками.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78858">
            <a:off x="374691" y="1423145"/>
            <a:ext cx="3980260" cy="298519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38196">
            <a:off x="2355868" y="3491191"/>
            <a:ext cx="4067944" cy="305095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325">
            <a:off x="5193386" y="1391108"/>
            <a:ext cx="4019761" cy="301482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30393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39" y="1484784"/>
            <a:ext cx="3834427" cy="51125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egoe Print" panose="02000600000000000000" pitchFamily="2" charset="0"/>
              </a:rPr>
              <a:t>Рисуем одноразовыми вилками.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latin typeface="Segoe Print" panose="02000600000000000000" pitchFamily="2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484784"/>
            <a:ext cx="4032448" cy="51125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60873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Segoe Print" panose="02000600000000000000" pitchFamily="2" charset="0"/>
                <a:cs typeface="Arabic Typesetting" panose="03020402040406030203" pitchFamily="66" charset="-78"/>
              </a:rPr>
              <a:t>Рисование в стиле «</a:t>
            </a:r>
            <a:r>
              <a:rPr lang="ru-RU" sz="3200" b="1" dirty="0" err="1" smtClean="0">
                <a:solidFill>
                  <a:srgbClr val="7030A0"/>
                </a:solidFill>
                <a:latin typeface="Segoe Print" panose="02000600000000000000" pitchFamily="2" charset="0"/>
                <a:cs typeface="Arabic Typesetting" panose="03020402040406030203" pitchFamily="66" charset="-78"/>
              </a:rPr>
              <a:t>Тинга</a:t>
            </a:r>
            <a:r>
              <a:rPr lang="ru-RU" sz="3200" b="1" dirty="0" smtClean="0">
                <a:solidFill>
                  <a:srgbClr val="7030A0"/>
                </a:solidFill>
                <a:latin typeface="Segoe Print" panose="02000600000000000000" pitchFamily="2" charset="0"/>
                <a:cs typeface="Arabic Typesetting" panose="03020402040406030203" pitchFamily="66" charset="-78"/>
              </a:rPr>
              <a:t> </a:t>
            </a:r>
            <a:r>
              <a:rPr lang="ru-RU" sz="3200" b="1" dirty="0" err="1" smtClean="0">
                <a:solidFill>
                  <a:srgbClr val="7030A0"/>
                </a:solidFill>
                <a:latin typeface="Segoe Print" panose="02000600000000000000" pitchFamily="2" charset="0"/>
                <a:cs typeface="Arabic Typesetting" panose="03020402040406030203" pitchFamily="66" charset="-78"/>
              </a:rPr>
              <a:t>Тинга</a:t>
            </a:r>
            <a:r>
              <a:rPr lang="ru-RU" sz="3200" b="1" dirty="0" smtClean="0">
                <a:solidFill>
                  <a:srgbClr val="7030A0"/>
                </a:solidFill>
                <a:latin typeface="Segoe Print" panose="02000600000000000000" pitchFamily="2" charset="0"/>
                <a:cs typeface="Arabic Typesetting" panose="03020402040406030203" pitchFamily="66" charset="-78"/>
              </a:rPr>
              <a:t>»</a:t>
            </a:r>
            <a:endParaRPr lang="ru-RU" sz="3200" b="1" dirty="0">
              <a:solidFill>
                <a:srgbClr val="7030A0"/>
              </a:solidFill>
              <a:latin typeface="Segoe Print" panose="02000600000000000000" pitchFamily="2" charset="0"/>
              <a:cs typeface="Arabic Typesetting" panose="03020402040406030203" pitchFamily="66" charset="-78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139045"/>
            <a:ext cx="3600400" cy="2700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1142329"/>
            <a:ext cx="3744416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3950641"/>
            <a:ext cx="3726160" cy="2794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9982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Segoe Print" panose="02000600000000000000" pitchFamily="2" charset="0"/>
                <a:cs typeface="Arabic Typesetting" panose="03020402040406030203" pitchFamily="66" charset="-78"/>
              </a:rPr>
              <a:t>Рисование втулками от туалетной бумаги.</a:t>
            </a:r>
            <a:endParaRPr lang="ru-RU" b="1" dirty="0">
              <a:solidFill>
                <a:schemeClr val="accent1"/>
              </a:solidFill>
              <a:latin typeface="Segoe Print" panose="02000600000000000000" pitchFamily="2" charset="0"/>
              <a:cs typeface="Arabic Typesetting" panose="03020402040406030203" pitchFamily="66" charset="-7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621678"/>
            <a:ext cx="2708005" cy="331949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2564904"/>
            <a:ext cx="2740535" cy="387841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1628801"/>
            <a:ext cx="2612826" cy="34837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69774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476672"/>
            <a:ext cx="4608512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4" y="2708920"/>
            <a:ext cx="4968552" cy="37264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3851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260648"/>
            <a:ext cx="2448272" cy="32643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260648"/>
            <a:ext cx="2060424" cy="274723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40" y="260648"/>
            <a:ext cx="2664296" cy="36472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56725">
            <a:off x="1090265" y="2823452"/>
            <a:ext cx="2727443" cy="36365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6837">
            <a:off x="5259228" y="3015057"/>
            <a:ext cx="2676684" cy="356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45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-315416"/>
            <a:ext cx="9433048" cy="716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63947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Истоки способностей и дарования детей - на кончиках пальцев. От пальцев, образно говоря, идут тончайшие нити – ручейки, которые питают источник творческой мысли. Другими словами, чем больше мастерства в детской руке, тем умнее ребёнок».</a:t>
            </a:r>
            <a:r>
              <a:rPr lang="ru-RU" sz="36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В. А. Сухомлинский</a:t>
            </a:r>
            <a:r>
              <a:rPr lang="ru-RU" sz="3600" b="1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</a:rPr>
            </a:b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23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6466730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«</a:t>
            </a:r>
            <a:r>
              <a:rPr lang="ru-RU" sz="3600" b="1" dirty="0">
                <a:solidFill>
                  <a:srgbClr val="002060"/>
                </a:solidFill>
              </a:rPr>
              <a:t>Нетрадиционные техники рисования помогут детям почувствовать себя свободными, помогут раскрепоститься, увидеть и передать на бумаге то, что обычными способами сделать намного труднее. А главное, нетрадиционные техники рисования дают ребёнку возможность удивиться и порадоваться миру».</a:t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/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М. </a:t>
            </a:r>
            <a:r>
              <a:rPr lang="ru-RU" b="1" dirty="0" err="1">
                <a:solidFill>
                  <a:srgbClr val="002060"/>
                </a:solidFill>
              </a:rPr>
              <a:t>Шклярова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28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p12.nevsepic.com.ua/58/1353698676-0509673-www.nevsepic.com.u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err="1" smtClean="0">
                <a:solidFill>
                  <a:srgbClr val="0070C0"/>
                </a:solidFill>
                <a:latin typeface="Segoe Print" panose="02000600000000000000" pitchFamily="2" charset="0"/>
              </a:rPr>
              <a:t>Пластилинография</a:t>
            </a:r>
            <a:r>
              <a:rPr lang="ru-RU" i="1" dirty="0">
                <a:solidFill>
                  <a:srgbClr val="0070C0"/>
                </a:solidFill>
                <a:latin typeface="Segoe Print" panose="02000600000000000000" pitchFamily="2" charset="0"/>
              </a:rPr>
              <a:t> 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220754"/>
            <a:ext cx="4032448" cy="537659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1196752"/>
            <a:ext cx="3996444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1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Рисование пальчиками и объемная аппликация.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556792"/>
            <a:ext cx="4248472" cy="31863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3429000"/>
            <a:ext cx="4596003" cy="32849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220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Segoe Print" panose="02000600000000000000" pitchFamily="2" charset="0"/>
              </a:rPr>
              <a:t>Аппликация из засушенных листьев.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Segoe Print" panose="02000600000000000000" pitchFamily="2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1628800"/>
            <a:ext cx="3744416" cy="49925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1628800"/>
            <a:ext cx="3672408" cy="48965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0545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Рисование с элементами аппликации</a:t>
            </a:r>
            <a:endParaRPr lang="ru-RU" b="1" dirty="0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1556792"/>
            <a:ext cx="3744416" cy="49925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8185" y="1484783"/>
            <a:ext cx="3726415" cy="49685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7478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Рисование с элементами аппликации из ватных дисков ватных палочек.</a:t>
            </a:r>
            <a:endParaRPr lang="ru-RU" sz="3600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7057" y="1412776"/>
            <a:ext cx="3168352" cy="23762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8104" y="4208219"/>
            <a:ext cx="3266259" cy="244969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772816"/>
            <a:ext cx="4992555" cy="3744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167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Segoe Print" panose="02000600000000000000" pitchFamily="2" charset="0"/>
              </a:rPr>
              <a:t>Рисование нитками.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Segoe Print" panose="02000600000000000000" pitchFamily="2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1268760"/>
            <a:ext cx="3816424" cy="50885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5489" y="1268760"/>
            <a:ext cx="3816424" cy="50885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120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146</TotalTime>
  <Words>154</Words>
  <Application>Microsoft Office PowerPoint</Application>
  <PresentationFormat>Экран (4:3)</PresentationFormat>
  <Paragraphs>16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муниципальный семинар «Сопровождение учащихся с ОВЗ в условиях реализации ФГОС. Современные образовательные технологии в обучении»  Современные технологии обучения школьников на уроках изобразительного искусства»</vt:lpstr>
      <vt:lpstr>Истоки способностей и дарования детей - на кончиках пальцев. От пальцев, образно говоря, идут тончайшие нити – ручейки, которые питают источник творческой мысли. Другими словами, чем больше мастерства в детской руке, тем умнее ребёнок». В. А. Сухомлинский </vt:lpstr>
      <vt:lpstr>«Нетрадиционные техники рисования помогут детям почувствовать себя свободными, помогут раскрепоститься, увидеть и передать на бумаге то, что обычными способами сделать намного труднее. А главное, нетрадиционные техники рисования дают ребёнку возможность удивиться и порадоваться миру».  М. Шклярова </vt:lpstr>
      <vt:lpstr>Пластилинография </vt:lpstr>
      <vt:lpstr>Рисование пальчиками и объемная аппликация.</vt:lpstr>
      <vt:lpstr>Аппликация из засушенных листьев.</vt:lpstr>
      <vt:lpstr>Рисование с элементами аппликации</vt:lpstr>
      <vt:lpstr>Рисование с элементами аппликации из ватных дисков ватных палочек.</vt:lpstr>
      <vt:lpstr>Рисование нитками.</vt:lpstr>
      <vt:lpstr>Штампинг - рисуем листочками и ягодами.</vt:lpstr>
      <vt:lpstr>Рисуем одноразовыми вилками.</vt:lpstr>
      <vt:lpstr>Рисуем одноразовыми вилками.</vt:lpstr>
      <vt:lpstr>Рисование в стиле «Тинга Тинга»</vt:lpstr>
      <vt:lpstr>Рисование втулками от туалетной бумаги.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технологии обучения школьников на уроках изобразительного искусства»</dc:title>
  <dc:creator>User</dc:creator>
  <cp:lastModifiedBy>user</cp:lastModifiedBy>
  <cp:revision>11</cp:revision>
  <dcterms:created xsi:type="dcterms:W3CDTF">2019-04-22T11:01:52Z</dcterms:created>
  <dcterms:modified xsi:type="dcterms:W3CDTF">2019-04-26T09:40:18Z</dcterms:modified>
</cp:coreProperties>
</file>