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6" r:id="rId1"/>
  </p:sldMasterIdLst>
  <p:sldIdLst>
    <p:sldId id="277" r:id="rId2"/>
    <p:sldId id="258" r:id="rId3"/>
    <p:sldId id="266" r:id="rId4"/>
    <p:sldId id="268" r:id="rId5"/>
    <p:sldId id="274" r:id="rId6"/>
    <p:sldId id="259" r:id="rId7"/>
    <p:sldId id="278" r:id="rId8"/>
    <p:sldId id="261" r:id="rId9"/>
    <p:sldId id="264" r:id="rId10"/>
    <p:sldId id="269" r:id="rId11"/>
    <p:sldId id="271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-834" y="-13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12192000" cy="45720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E33062EB-7A3E-490E-9D04-98618202B8F0}" type="datetimeFigureOut">
              <a:rPr lang="ru-RU" smtClean="0"/>
              <a:t>25.04.2019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DD071-39F4-4E9C-AA62-62E07794B678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9901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062EB-7A3E-490E-9D04-98618202B8F0}" type="datetimeFigureOut">
              <a:rPr lang="ru-RU" smtClean="0"/>
              <a:t>25.04.2019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DD071-39F4-4E9C-AA62-62E07794B6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5054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0" y="762000"/>
            <a:ext cx="75819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062EB-7A3E-490E-9D04-98618202B8F0}" type="datetimeFigureOut">
              <a:rPr lang="ru-RU" smtClean="0"/>
              <a:t>25.04.2019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DD071-39F4-4E9C-AA62-62E07794B678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3133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062EB-7A3E-490E-9D04-98618202B8F0}" type="datetimeFigureOut">
              <a:rPr lang="ru-RU" smtClean="0"/>
              <a:t>25.04.2019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DD071-39F4-4E9C-AA62-62E07794B6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0053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12192000" cy="457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062EB-7A3E-490E-9D04-98618202B8F0}" type="datetimeFigureOut">
              <a:rPr lang="ru-RU" smtClean="0"/>
              <a:t>25.04.2019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DD071-39F4-4E9C-AA62-62E07794B678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83389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8" y="2286000"/>
            <a:ext cx="475488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062EB-7A3E-490E-9D04-98618202B8F0}" type="datetimeFigureOut">
              <a:rPr lang="ru-RU" smtClean="0"/>
              <a:t>25.04.2019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DD071-39F4-4E9C-AA62-62E07794B6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0249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2">
                    <a:lumMod val="75000"/>
                  </a:schemeClr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 lIns="45720" rIns="4572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89320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89320" y="2967788"/>
            <a:ext cx="4754880" cy="3341572"/>
          </a:xfrm>
        </p:spPr>
        <p:txBody>
          <a:bodyPr lIns="45720" rIns="4572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062EB-7A3E-490E-9D04-98618202B8F0}" type="datetimeFigureOut">
              <a:rPr lang="ru-RU" smtClean="0"/>
              <a:t>25.04.2019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DD071-39F4-4E9C-AA62-62E07794B6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5273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062EB-7A3E-490E-9D04-98618202B8F0}" type="datetimeFigureOut">
              <a:rPr lang="ru-RU" smtClean="0"/>
              <a:t>25.04.2019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DD071-39F4-4E9C-AA62-62E07794B6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0711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062EB-7A3E-490E-9D04-98618202B8F0}" type="datetimeFigureOut">
              <a:rPr lang="ru-RU" smtClean="0"/>
              <a:t>25.04.2019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DD071-39F4-4E9C-AA62-62E07794B6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202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062EB-7A3E-490E-9D04-98618202B8F0}" type="datetimeFigureOut">
              <a:rPr lang="ru-RU" smtClean="0"/>
              <a:t>25.04.2019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DD071-39F4-4E9C-AA62-62E07794B6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9210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2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062EB-7A3E-490E-9D04-98618202B8F0}" type="datetimeFigureOut">
              <a:rPr lang="ru-RU" smtClean="0"/>
              <a:t>25.04.2019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DD071-39F4-4E9C-AA62-62E07794B678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89014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1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8" y="6470704"/>
            <a:ext cx="2154142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fld id="{E33062EB-7A3E-490E-9D04-98618202B8F0}" type="datetimeFigureOut">
              <a:rPr lang="ru-RU" smtClean="0"/>
              <a:t>25.04.2019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8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4" y="6470704"/>
            <a:ext cx="973666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fld id="{F4BDD071-39F4-4E9C-AA62-62E07794B678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384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7" r:id="rId1"/>
    <p:sldLayoutId id="2147483908" r:id="rId2"/>
    <p:sldLayoutId id="2147483909" r:id="rId3"/>
    <p:sldLayoutId id="2147483910" r:id="rId4"/>
    <p:sldLayoutId id="2147483911" r:id="rId5"/>
    <p:sldLayoutId id="2147483912" r:id="rId6"/>
    <p:sldLayoutId id="2147483913" r:id="rId7"/>
    <p:sldLayoutId id="2147483914" r:id="rId8"/>
    <p:sldLayoutId id="2147483915" r:id="rId9"/>
    <p:sldLayoutId id="2147483916" r:id="rId10"/>
    <p:sldLayoutId id="2147483917" r:id="rId11"/>
  </p:sldLayoutIdLst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0000"/>
              <a:lumOff val="10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2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4276" y="286604"/>
            <a:ext cx="10990190" cy="2766312"/>
          </a:xfrm>
        </p:spPr>
        <p:txBody>
          <a:bodyPr>
            <a:noAutofit/>
          </a:bodyPr>
          <a:lstStyle/>
          <a:p>
            <a:pPr algn="ctr"/>
            <a:r>
              <a:rPr lang="ru-RU" sz="2400" b="1" i="1" dirty="0" smtClean="0"/>
              <a:t>муниципальный семинар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b="1" i="1" dirty="0"/>
              <a:t>«Сопровождение учащихся с ОВЗ в условиях реализации ФГОС. Современные образовательные технологии в обучении</a:t>
            </a:r>
            <a:r>
              <a:rPr lang="ru-RU" sz="2400" b="1" i="1" dirty="0" smtClean="0"/>
              <a:t>»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Обучение </a:t>
            </a:r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шахматам как </a:t>
            </a: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эффективный инструмент </a:t>
            </a:r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 и обучения детей с задержкой </a:t>
            </a: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психического развития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651631" y="5897620"/>
            <a:ext cx="3422982" cy="68596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600" i="1" dirty="0" smtClean="0"/>
              <a:t>Автор: Попова Елена Владимировна, МБОУ СОШ № 8 г. Красновишерска Пермского края</a:t>
            </a:r>
            <a:endParaRPr lang="ru-RU" sz="1600" i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93" b="18608"/>
          <a:stretch/>
        </p:blipFill>
        <p:spPr>
          <a:xfrm>
            <a:off x="1332932" y="3244644"/>
            <a:ext cx="5145205" cy="265792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12" t="3385" r="9353" b="3682"/>
          <a:stretch/>
        </p:blipFill>
        <p:spPr>
          <a:xfrm>
            <a:off x="7137778" y="3244644"/>
            <a:ext cx="3708859" cy="26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753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73" b="50454"/>
          <a:stretch/>
        </p:blipFill>
        <p:spPr>
          <a:xfrm>
            <a:off x="0" y="0"/>
            <a:ext cx="12193588" cy="6858000"/>
          </a:xfrm>
        </p:spPr>
      </p:pic>
    </p:spTree>
    <p:extLst>
      <p:ext uri="{BB962C8B-B14F-4D97-AF65-F5344CB8AC3E}">
        <p14:creationId xmlns:p14="http://schemas.microsoft.com/office/powerpoint/2010/main" val="3215250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3813"/>
            <a:ext cx="12192000" cy="6881813"/>
          </a:xfrm>
        </p:spPr>
      </p:pic>
    </p:spTree>
    <p:extLst>
      <p:ext uri="{BB962C8B-B14F-4D97-AF65-F5344CB8AC3E}">
        <p14:creationId xmlns:p14="http://schemas.microsoft.com/office/powerpoint/2010/main" val="1145374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47" t="6949" r="10815" b="54709"/>
          <a:stretch/>
        </p:blipFill>
        <p:spPr>
          <a:xfrm>
            <a:off x="-41599" y="-1"/>
            <a:ext cx="12233600" cy="6858001"/>
          </a:xfrm>
        </p:spPr>
      </p:pic>
    </p:spTree>
    <p:extLst>
      <p:ext uri="{BB962C8B-B14F-4D97-AF65-F5344CB8AC3E}">
        <p14:creationId xmlns:p14="http://schemas.microsoft.com/office/powerpoint/2010/main" val="687940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500" y="474785"/>
            <a:ext cx="5846885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solidFill>
                  <a:srgbClr val="0070C0"/>
                </a:solidFill>
              </a:rPr>
              <a:t>Благодарю, душа моя, </a:t>
            </a:r>
          </a:p>
          <a:p>
            <a:r>
              <a:rPr lang="ru-RU" sz="4000" b="1" i="1" dirty="0">
                <a:solidFill>
                  <a:srgbClr val="0070C0"/>
                </a:solidFill>
              </a:rPr>
              <a:t>з</a:t>
            </a:r>
            <a:r>
              <a:rPr lang="ru-RU" sz="4000" b="1" i="1" dirty="0" smtClean="0">
                <a:solidFill>
                  <a:srgbClr val="0070C0"/>
                </a:solidFill>
              </a:rPr>
              <a:t>а то, что в шахматы</a:t>
            </a:r>
          </a:p>
          <a:p>
            <a:r>
              <a:rPr lang="ru-RU" sz="4000" b="1" i="1" dirty="0">
                <a:solidFill>
                  <a:srgbClr val="0070C0"/>
                </a:solidFill>
              </a:rPr>
              <a:t>у</a:t>
            </a:r>
            <a:r>
              <a:rPr lang="ru-RU" sz="4000" b="1" i="1" dirty="0" smtClean="0">
                <a:solidFill>
                  <a:srgbClr val="0070C0"/>
                </a:solidFill>
              </a:rPr>
              <a:t>чишься.</a:t>
            </a:r>
          </a:p>
          <a:p>
            <a:r>
              <a:rPr lang="ru-RU" sz="4000" b="1" i="1" dirty="0" smtClean="0">
                <a:solidFill>
                  <a:srgbClr val="0070C0"/>
                </a:solidFill>
              </a:rPr>
              <a:t>Это непременно</a:t>
            </a:r>
          </a:p>
          <a:p>
            <a:r>
              <a:rPr lang="ru-RU" sz="4000" b="1" i="1" dirty="0">
                <a:solidFill>
                  <a:srgbClr val="0070C0"/>
                </a:solidFill>
              </a:rPr>
              <a:t>н</a:t>
            </a:r>
            <a:r>
              <a:rPr lang="ru-RU" sz="4000" b="1" i="1" dirty="0" smtClean="0">
                <a:solidFill>
                  <a:srgbClr val="0070C0"/>
                </a:solidFill>
              </a:rPr>
              <a:t>ужно во всяком</a:t>
            </a:r>
          </a:p>
          <a:p>
            <a:r>
              <a:rPr lang="ru-RU" sz="4000" b="1" i="1" dirty="0" smtClean="0">
                <a:solidFill>
                  <a:srgbClr val="0070C0"/>
                </a:solidFill>
              </a:rPr>
              <a:t>благоустроенном</a:t>
            </a:r>
          </a:p>
          <a:p>
            <a:r>
              <a:rPr lang="ru-RU" sz="4000" b="1" i="1" dirty="0">
                <a:solidFill>
                  <a:srgbClr val="0070C0"/>
                </a:solidFill>
              </a:rPr>
              <a:t>с</a:t>
            </a:r>
            <a:r>
              <a:rPr lang="ru-RU" sz="4000" b="1" i="1" dirty="0" smtClean="0">
                <a:solidFill>
                  <a:srgbClr val="0070C0"/>
                </a:solidFill>
              </a:rPr>
              <a:t>емействе…</a:t>
            </a:r>
          </a:p>
          <a:p>
            <a:r>
              <a:rPr lang="ru-RU" sz="4000" b="1" i="1" dirty="0">
                <a:solidFill>
                  <a:srgbClr val="0070C0"/>
                </a:solidFill>
              </a:rPr>
              <a:t> </a:t>
            </a:r>
            <a:r>
              <a:rPr lang="ru-RU" sz="4000" b="1" i="1" dirty="0" smtClean="0">
                <a:solidFill>
                  <a:srgbClr val="0070C0"/>
                </a:solidFill>
              </a:rPr>
              <a:t>       </a:t>
            </a:r>
            <a:r>
              <a:rPr lang="ru-RU" sz="4000" b="1" i="1" dirty="0" err="1" smtClean="0">
                <a:solidFill>
                  <a:srgbClr val="0070C0"/>
                </a:solidFill>
              </a:rPr>
              <a:t>А.С.Пушкин</a:t>
            </a:r>
            <a:endParaRPr lang="ru-RU" sz="4000" b="1" i="1" dirty="0" smtClean="0">
              <a:solidFill>
                <a:srgbClr val="0070C0"/>
              </a:solidFill>
            </a:endParaRPr>
          </a:p>
          <a:p>
            <a:endParaRPr lang="ru-RU" sz="4000" b="1" i="1" dirty="0">
              <a:solidFill>
                <a:srgbClr val="0070C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2716" y="474785"/>
            <a:ext cx="5750169" cy="5750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7001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22"/>
          <a:stretch/>
        </p:blipFill>
        <p:spPr>
          <a:xfrm>
            <a:off x="-1" y="0"/>
            <a:ext cx="12210197" cy="6868236"/>
          </a:xfrm>
        </p:spPr>
      </p:pic>
    </p:spTree>
    <p:extLst>
      <p:ext uri="{BB962C8B-B14F-4D97-AF65-F5344CB8AC3E}">
        <p14:creationId xmlns:p14="http://schemas.microsoft.com/office/powerpoint/2010/main" val="279476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005638"/>
          </a:xfrm>
        </p:spPr>
      </p:pic>
    </p:spTree>
    <p:extLst>
      <p:ext uri="{BB962C8B-B14F-4D97-AF65-F5344CB8AC3E}">
        <p14:creationId xmlns:p14="http://schemas.microsoft.com/office/powerpoint/2010/main" val="1192905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81" t="11992" r="5655" b="2070"/>
          <a:stretch/>
        </p:blipFill>
        <p:spPr>
          <a:xfrm>
            <a:off x="0" y="0"/>
            <a:ext cx="12192000" cy="6858000"/>
          </a:xfrm>
        </p:spPr>
      </p:pic>
      <p:pic>
        <p:nvPicPr>
          <p:cNvPr id="3" name="Объект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81" t="11992" r="5655" b="2070"/>
          <a:stretch/>
        </p:blipFill>
        <p:spPr>
          <a:xfrm>
            <a:off x="152400" y="15240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2226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1069" y="245659"/>
            <a:ext cx="11836317" cy="64940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Обучение шахматам тесно связано с учебными предметами</a:t>
            </a:r>
          </a:p>
          <a:p>
            <a:r>
              <a:rPr lang="ru-RU" sz="2400" dirty="0" smtClean="0">
                <a:solidFill>
                  <a:srgbClr val="C00000"/>
                </a:solidFill>
              </a:rPr>
              <a:t>Математика </a:t>
            </a:r>
            <a:r>
              <a:rPr lang="ru-RU" dirty="0" smtClean="0"/>
              <a:t>– понятие о координатной плоскости, отработка навыков устного счета (например в подсчете</a:t>
            </a:r>
          </a:p>
          <a:p>
            <a:r>
              <a:rPr lang="ru-RU" dirty="0" smtClean="0"/>
              <a:t> количества очков  по стоимости фигур: пешка-1 очко, конь и слон – по 3 очка, ладья – 8 очков и ферзь стоит 9 очков), </a:t>
            </a:r>
          </a:p>
          <a:p>
            <a:r>
              <a:rPr lang="ru-RU" dirty="0" smtClean="0"/>
              <a:t>тренировка памяти и логического мышления происходят во время решения шахматных задач, а также во время игр</a:t>
            </a:r>
          </a:p>
          <a:p>
            <a:r>
              <a:rPr lang="ru-RU" dirty="0" smtClean="0"/>
              <a:t>на внимание: «Какая фигура стоит не на своем месте?», «Какой фигуры не достает?», «Угадай ход?» или</a:t>
            </a:r>
          </a:p>
          <a:p>
            <a:r>
              <a:rPr lang="ru-RU" dirty="0" smtClean="0"/>
              <a:t> «Узнай шахматную фигуру на ощупь» и т.д.</a:t>
            </a:r>
          </a:p>
          <a:p>
            <a:r>
              <a:rPr lang="ru-RU" sz="2400" dirty="0" smtClean="0">
                <a:solidFill>
                  <a:srgbClr val="C00000"/>
                </a:solidFill>
              </a:rPr>
              <a:t>Русский язык </a:t>
            </a:r>
            <a:r>
              <a:rPr lang="ru-RU" dirty="0" smtClean="0"/>
              <a:t>– пополнение словарного запаса в ходе изучения шахматных терминов, обучение </a:t>
            </a:r>
          </a:p>
          <a:p>
            <a:r>
              <a:rPr lang="ru-RU" dirty="0"/>
              <a:t>в</a:t>
            </a:r>
            <a:r>
              <a:rPr lang="ru-RU" dirty="0" smtClean="0"/>
              <a:t>едению записей ходов, закрепление знаний в области иностранного языка  проговаривание адреса фигур: </a:t>
            </a:r>
          </a:p>
          <a:p>
            <a:r>
              <a:rPr lang="ru-RU" dirty="0" smtClean="0"/>
              <a:t>(Конь)Ке2 бьет (пешку) </a:t>
            </a:r>
            <a:r>
              <a:rPr lang="en-US" dirty="0" smtClean="0"/>
              <a:t>b1</a:t>
            </a:r>
            <a:r>
              <a:rPr lang="ru-RU" dirty="0" smtClean="0"/>
              <a:t> и т.д.</a:t>
            </a:r>
          </a:p>
          <a:p>
            <a:r>
              <a:rPr lang="ru-RU" sz="2400" dirty="0" smtClean="0">
                <a:solidFill>
                  <a:srgbClr val="C00000"/>
                </a:solidFill>
              </a:rPr>
              <a:t>Изобразительное искусство </a:t>
            </a:r>
            <a:r>
              <a:rPr lang="ru-RU" dirty="0" smtClean="0"/>
              <a:t>– тренировка глазомера, развитие наблюдательности, образного мышления</a:t>
            </a:r>
          </a:p>
          <a:p>
            <a:r>
              <a:rPr lang="ru-RU" dirty="0" smtClean="0"/>
              <a:t> и фантазии в ходе обыгрывание сказочных ситуаций, придуманных военных персонажей и действий</a:t>
            </a:r>
          </a:p>
          <a:p>
            <a:r>
              <a:rPr lang="ru-RU" sz="2400" dirty="0" smtClean="0">
                <a:solidFill>
                  <a:srgbClr val="C00000"/>
                </a:solidFill>
              </a:rPr>
              <a:t>Технология</a:t>
            </a:r>
            <a:r>
              <a:rPr lang="ru-RU" dirty="0" smtClean="0"/>
              <a:t> -  развитие умений читать схемы и работать по заданному плану происходит во время решения задач</a:t>
            </a:r>
          </a:p>
          <a:p>
            <a:r>
              <a:rPr lang="ru-RU" dirty="0" smtClean="0"/>
              <a:t>и разбора диаграмм к задачам</a:t>
            </a:r>
          </a:p>
          <a:p>
            <a:r>
              <a:rPr lang="ru-RU" sz="2400" dirty="0" smtClean="0">
                <a:solidFill>
                  <a:srgbClr val="C00000"/>
                </a:solidFill>
              </a:rPr>
              <a:t>Окружающий мир </a:t>
            </a:r>
            <a:r>
              <a:rPr lang="ru-RU" dirty="0" smtClean="0"/>
              <a:t>– развитие кругозора  происходит за счет пополнения  запаса знаний</a:t>
            </a:r>
          </a:p>
          <a:p>
            <a:r>
              <a:rPr lang="ru-RU" dirty="0"/>
              <a:t>о</a:t>
            </a:r>
            <a:r>
              <a:rPr lang="ru-RU" dirty="0" smtClean="0"/>
              <a:t> выдающихся шахматистах мира, о значимых событиях в мире шахмат,  лучше усваиваются  изучаемые темы,</a:t>
            </a:r>
          </a:p>
          <a:p>
            <a:r>
              <a:rPr lang="ru-RU" dirty="0" smtClean="0"/>
              <a:t> связанные с историей Родины (черно-белые армии переименовываются в русскую и французскую армию, </a:t>
            </a:r>
          </a:p>
          <a:p>
            <a:r>
              <a:rPr lang="ru-RU" dirty="0" smtClean="0"/>
              <a:t>в белогвардейцев и красноармейцев, в татаро-монгольское войско и славянское войско и т.п.) </a:t>
            </a:r>
          </a:p>
          <a:p>
            <a:r>
              <a:rPr lang="ru-RU" sz="2400" dirty="0" smtClean="0">
                <a:solidFill>
                  <a:srgbClr val="C00000"/>
                </a:solidFill>
              </a:rPr>
              <a:t>Физическая культура </a:t>
            </a:r>
            <a:r>
              <a:rPr lang="ru-RU" dirty="0" smtClean="0"/>
              <a:t>-  закаливание характера, воли, усидчивости и умения проигрывать и побеждать</a:t>
            </a:r>
          </a:p>
          <a:p>
            <a:r>
              <a:rPr lang="ru-RU" sz="2400" dirty="0" smtClean="0">
                <a:solidFill>
                  <a:srgbClr val="C00000"/>
                </a:solidFill>
              </a:rPr>
              <a:t>Психологический практикум </a:t>
            </a:r>
            <a:r>
              <a:rPr lang="ru-RU" dirty="0" smtClean="0"/>
              <a:t>– развитие коммуникабельности, мышления, памяти и речи, умения работать</a:t>
            </a:r>
          </a:p>
          <a:p>
            <a:r>
              <a:rPr lang="ru-RU" dirty="0" smtClean="0"/>
              <a:t> в паре, развитие умения управлять своей эмоционально-волевой сферой.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4085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3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240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236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638"/>
            <a:ext cx="12192000" cy="6878638"/>
          </a:xfrm>
        </p:spPr>
      </p:pic>
    </p:spTree>
    <p:extLst>
      <p:ext uri="{BB962C8B-B14F-4D97-AF65-F5344CB8AC3E}">
        <p14:creationId xmlns:p14="http://schemas.microsoft.com/office/powerpoint/2010/main" val="768751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нтеграл">
  <a:themeElements>
    <a:clrScheme name="Интеграл">
      <a:dk1>
        <a:srgbClr val="2E2B21"/>
      </a:dk1>
      <a:lt1>
        <a:srgbClr val="FFFFFF"/>
      </a:lt1>
      <a:dk2>
        <a:srgbClr val="605B4F"/>
      </a:dk2>
      <a:lt2>
        <a:srgbClr val="D8D6BE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Интеграл">
      <a:majorFont>
        <a:latin typeface="Tw Cen MT Condensed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Интеграл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8000"/>
              </a:schemeClr>
              <a:schemeClr val="phClr">
                <a:shade val="89000"/>
                <a:satMod val="145000"/>
              </a:schemeClr>
            </a:duotone>
          </a:blip>
          <a:tile tx="0" ty="0" sx="32000" sy="32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</a:schemeClr>
              <a:schemeClr val="phClr">
                <a:shade val="95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ntegral" id="{3577F8C9-A904-41D8-97D2-FD898F53F20E}" vid="{090DCB5F-146D-478A-852A-34B16FE9F3A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365</TotalTime>
  <Words>320</Words>
  <Application>Microsoft Office PowerPoint</Application>
  <PresentationFormat>Произвольный</PresentationFormat>
  <Paragraphs>30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Интеграл</vt:lpstr>
      <vt:lpstr>муниципальный семинар «Сопровождение учащихся с ОВЗ в условиях реализации ФГОС. Современные образовательные технологии в обучении»  Обучение шахматам как эффективный инструмент развития и обучения детей с задержкой психического развития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 Попова</dc:creator>
  <cp:lastModifiedBy>user</cp:lastModifiedBy>
  <cp:revision>28</cp:revision>
  <dcterms:created xsi:type="dcterms:W3CDTF">2019-04-20T14:50:08Z</dcterms:created>
  <dcterms:modified xsi:type="dcterms:W3CDTF">2019-04-25T09:11:38Z</dcterms:modified>
</cp:coreProperties>
</file>