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81" r:id="rId3"/>
    <p:sldId id="283" r:id="rId4"/>
    <p:sldId id="267" r:id="rId5"/>
    <p:sldId id="269" r:id="rId6"/>
    <p:sldId id="274" r:id="rId7"/>
    <p:sldId id="284" r:id="rId8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  <p:clrMru>
    <a:srgbClr val="C6624E"/>
    <a:srgbClr val="7D7F97"/>
    <a:srgbClr val="D67F3E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34" autoAdjust="0"/>
    <p:restoredTop sz="94662" autoAdjust="0"/>
  </p:normalViewPr>
  <p:slideViewPr>
    <p:cSldViewPr>
      <p:cViewPr varScale="1">
        <p:scale>
          <a:sx n="71" d="100"/>
          <a:sy n="71" d="100"/>
        </p:scale>
        <p:origin x="-684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54" y="5238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5" name="Прямоугольник 18"/>
          <p:cNvSpPr>
            <a:spLocks noChangeArrowheads="1"/>
          </p:cNvSpPr>
          <p:nvPr/>
        </p:nvSpPr>
        <p:spPr bwMode="white">
          <a:xfrm>
            <a:off x="8991600" y="3175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6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7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0" name="Прямоугольник 11"/>
          <p:cNvSpPr>
            <a:spLocks noChangeArrowheads="1"/>
          </p:cNvSpPr>
          <p:nvPr/>
        </p:nvSpPr>
        <p:spPr bwMode="auto">
          <a:xfrm>
            <a:off x="146050" y="6391275"/>
            <a:ext cx="8832850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1" name="Прямая соединительная линия 6"/>
          <p:cNvSpPr>
            <a:spLocks noChangeShapeType="1"/>
          </p:cNvSpPr>
          <p:nvPr/>
        </p:nvSpPr>
        <p:spPr bwMode="auto">
          <a:xfrm>
            <a:off x="155575" y="2419350"/>
            <a:ext cx="8832850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2" name="Прямоугольник 9"/>
          <p:cNvSpPr>
            <a:spLocks noChangeArrowheads="1"/>
          </p:cNvSpPr>
          <p:nvPr/>
        </p:nvSpPr>
        <p:spPr bwMode="auto">
          <a:xfrm>
            <a:off x="152400" y="152400"/>
            <a:ext cx="8832850" cy="6546850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  <a:cs typeface="+mn-cs"/>
            </a:endParaRPr>
          </a:p>
        </p:txBody>
      </p:sp>
      <p:sp>
        <p:nvSpPr>
          <p:cNvPr id="13" name="Овал 12"/>
          <p:cNvSpPr/>
          <p:nvPr/>
        </p:nvSpPr>
        <p:spPr>
          <a:xfrm>
            <a:off x="4267200" y="211455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4" name="Овал 13"/>
          <p:cNvSpPr/>
          <p:nvPr/>
        </p:nvSpPr>
        <p:spPr>
          <a:xfrm>
            <a:off x="4362450" y="2209800"/>
            <a:ext cx="419100" cy="420688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5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7CBCDB-C6B7-4E26-9DCF-F10F4A758994}" type="datetimeFigureOut">
              <a:rPr lang="ru-RU"/>
              <a:pPr>
                <a:defRPr/>
              </a:pPr>
              <a:t>24.04.2019</a:t>
            </a:fld>
            <a:endParaRPr lang="ru-RU"/>
          </a:p>
        </p:txBody>
      </p:sp>
      <p:sp>
        <p:nvSpPr>
          <p:cNvPr id="16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7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4343400" y="2198688"/>
            <a:ext cx="457200" cy="441325"/>
          </a:xfrm>
        </p:spPr>
        <p:txBody>
          <a:bodyPr/>
          <a:lstStyle>
            <a:lvl1pPr>
              <a:defRPr smtClean="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fld id="{151DF0BF-1ACF-4D6F-A204-9E1DD500129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866F29-AC77-4A18-B605-3727510E9734}" type="datetimeFigureOut">
              <a:rPr lang="ru-RU"/>
              <a:pPr>
                <a:defRPr/>
              </a:pPr>
              <a:t>24.04.2019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58D0B-8F75-49D0-BFBE-70C2570FEAB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5" name="Прямоугольник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6" name="Прямоугольник 8"/>
          <p:cNvSpPr>
            <a:spLocks noChangeArrowheads="1"/>
          </p:cNvSpPr>
          <p:nvPr/>
        </p:nvSpPr>
        <p:spPr bwMode="white">
          <a:xfrm>
            <a:off x="0" y="0"/>
            <a:ext cx="9144000" cy="155575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7" name="Прямоугольник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8" name="Прямоугольник 10"/>
          <p:cNvSpPr>
            <a:spLocks noChangeArrowheads="1"/>
          </p:cNvSpPr>
          <p:nvPr/>
        </p:nvSpPr>
        <p:spPr bwMode="auto">
          <a:xfrm>
            <a:off x="146050" y="6391275"/>
            <a:ext cx="8832850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9" name="Прямоугольник 11"/>
          <p:cNvSpPr>
            <a:spLocks noChangeArrowheads="1"/>
          </p:cNvSpPr>
          <p:nvPr/>
        </p:nvSpPr>
        <p:spPr bwMode="auto">
          <a:xfrm>
            <a:off x="152400" y="155575"/>
            <a:ext cx="8832850" cy="6546850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  <a:cs typeface="+mn-cs"/>
            </a:endParaRPr>
          </a:p>
        </p:txBody>
      </p:sp>
      <p:sp>
        <p:nvSpPr>
          <p:cNvPr id="10" name="Прямая соединительная линия 12"/>
          <p:cNvSpPr>
            <a:spLocks noChangeShapeType="1"/>
          </p:cNvSpPr>
          <p:nvPr/>
        </p:nvSpPr>
        <p:spPr bwMode="auto">
          <a:xfrm rot="5400000">
            <a:off x="4021137" y="3278188"/>
            <a:ext cx="6245225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1" name="Овал 13"/>
          <p:cNvSpPr/>
          <p:nvPr/>
        </p:nvSpPr>
        <p:spPr>
          <a:xfrm>
            <a:off x="6838950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2" name="Овал 14"/>
          <p:cNvSpPr/>
          <p:nvPr/>
        </p:nvSpPr>
        <p:spPr>
          <a:xfrm>
            <a:off x="6934200" y="3021013"/>
            <a:ext cx="420688" cy="419100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3" name="Номер слайда 5"/>
          <p:cNvSpPr>
            <a:spLocks noGrp="1"/>
          </p:cNvSpPr>
          <p:nvPr>
            <p:ph type="sldNum" sz="quarter" idx="10"/>
          </p:nvPr>
        </p:nvSpPr>
        <p:spPr>
          <a:xfrm>
            <a:off x="6915150" y="3009900"/>
            <a:ext cx="457200" cy="4413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6EFE7D7-4619-4A53-9686-EABDA828D4F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4" name="Дата 3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ECCD6A-528B-4E50-A647-CC66B7C79CF0}" type="datetimeFigureOut">
              <a:rPr lang="ru-RU"/>
              <a:pPr>
                <a:defRPr/>
              </a:pPr>
              <a:t>24.04.2019</a:t>
            </a:fld>
            <a:endParaRPr lang="ru-RU"/>
          </a:p>
        </p:txBody>
      </p:sp>
      <p:sp>
        <p:nvSpPr>
          <p:cNvPr id="15" name="Нижний колонтитул 4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C11F71-6BFE-41A2-9039-E97BEF336C9E}" type="datetimeFigureOut">
              <a:rPr lang="ru-RU"/>
              <a:pPr>
                <a:defRPr/>
              </a:pPr>
              <a:t>24.04.2019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362450" y="1027113"/>
            <a:ext cx="457200" cy="4413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3CBB1AF-1013-49CF-9C15-DC5D6D774E8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7" name="Прямоугольник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8" name="Прямоугольник 18"/>
          <p:cNvSpPr>
            <a:spLocks noChangeArrowheads="1"/>
          </p:cNvSpPr>
          <p:nvPr/>
        </p:nvSpPr>
        <p:spPr bwMode="white">
          <a:xfrm>
            <a:off x="152400" y="2286000"/>
            <a:ext cx="8832850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9" name="Прямоугольник 11"/>
          <p:cNvSpPr>
            <a:spLocks noChangeArrowheads="1"/>
          </p:cNvSpPr>
          <p:nvPr/>
        </p:nvSpPr>
        <p:spPr bwMode="auto">
          <a:xfrm>
            <a:off x="155575" y="142875"/>
            <a:ext cx="8832850" cy="2139950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0" name="Прямоугольник 12"/>
          <p:cNvSpPr>
            <a:spLocks noChangeArrowheads="1"/>
          </p:cNvSpPr>
          <p:nvPr/>
        </p:nvSpPr>
        <p:spPr bwMode="auto">
          <a:xfrm>
            <a:off x="146050" y="6391275"/>
            <a:ext cx="8832850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1" name="Прямоугольник 13"/>
          <p:cNvSpPr>
            <a:spLocks noChangeArrowheads="1"/>
          </p:cNvSpPr>
          <p:nvPr/>
        </p:nvSpPr>
        <p:spPr bwMode="auto">
          <a:xfrm>
            <a:off x="152400" y="152400"/>
            <a:ext cx="8832850" cy="6546850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  <a:cs typeface="+mn-cs"/>
            </a:endParaRPr>
          </a:p>
        </p:txBody>
      </p:sp>
      <p:sp>
        <p:nvSpPr>
          <p:cNvPr id="12" name="Прямая соединительная линия 7"/>
          <p:cNvSpPr>
            <a:spLocks noChangeShapeType="1"/>
          </p:cNvSpPr>
          <p:nvPr/>
        </p:nvSpPr>
        <p:spPr bwMode="auto">
          <a:xfrm>
            <a:off x="152400" y="2438400"/>
            <a:ext cx="8832850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3" name="Овал 9"/>
          <p:cNvSpPr/>
          <p:nvPr/>
        </p:nvSpPr>
        <p:spPr>
          <a:xfrm>
            <a:off x="4267200" y="211455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4" name="Овал 10"/>
          <p:cNvSpPr/>
          <p:nvPr/>
        </p:nvSpPr>
        <p:spPr>
          <a:xfrm>
            <a:off x="4362450" y="2209800"/>
            <a:ext cx="419100" cy="420688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5" name="Нижний колонтитул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6" name="Дата 3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54D905-7739-4A8C-87F9-9BB7EF46E07E}" type="datetimeFigureOut">
              <a:rPr lang="ru-RU"/>
              <a:pPr>
                <a:defRPr/>
              </a:pPr>
              <a:t>24.04.2019</a:t>
            </a:fld>
            <a:endParaRPr lang="ru-RU"/>
          </a:p>
        </p:txBody>
      </p:sp>
      <p:sp>
        <p:nvSpPr>
          <p:cNvPr id="17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343400" y="2198688"/>
            <a:ext cx="457200" cy="441325"/>
          </a:xfrm>
        </p:spPr>
        <p:txBody>
          <a:bodyPr/>
          <a:lstStyle>
            <a:lvl1pPr>
              <a:defRPr smtClean="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fld id="{072B0B47-EFD2-4896-863D-AFB38290ABF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ая соединительная линия 7"/>
          <p:cNvSpPr>
            <a:spLocks noChangeShapeType="1"/>
          </p:cNvSpPr>
          <p:nvPr/>
        </p:nvSpPr>
        <p:spPr bwMode="auto">
          <a:xfrm flipV="1">
            <a:off x="4562475" y="1576388"/>
            <a:ext cx="9525" cy="481806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Содержимое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2" name="Содержимое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Дата 4"/>
          <p:cNvSpPr>
            <a:spLocks noGrp="1"/>
          </p:cNvSpPr>
          <p:nvPr>
            <p:ph type="dt" sz="half" idx="10"/>
          </p:nvPr>
        </p:nvSpPr>
        <p:spPr>
          <a:xfrm>
            <a:off x="5791200" y="6410325"/>
            <a:ext cx="3044825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7C2B167-0F42-4A2B-8BDD-884251F75CB1}" type="datetimeFigureOut">
              <a:rPr lang="ru-RU"/>
              <a:pPr>
                <a:defRPr/>
              </a:pPr>
              <a:t>24.04.2019</a:t>
            </a:fld>
            <a:endParaRPr lang="ru-RU"/>
          </a:p>
        </p:txBody>
      </p:sp>
      <p:sp>
        <p:nvSpPr>
          <p:cNvPr id="7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1A9A3B-AE16-4411-968B-C62FD6E54A6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9"/>
          <p:cNvSpPr>
            <a:spLocks noChangeShapeType="1"/>
          </p:cNvSpPr>
          <p:nvPr/>
        </p:nvSpPr>
        <p:spPr bwMode="auto">
          <a:xfrm flipV="1">
            <a:off x="4572000" y="2200275"/>
            <a:ext cx="0" cy="4187825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8" name="Прямоугольник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9" name="Прямоугольник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0" name="Прямоугольник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1" name="Прямоугольник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2" name="Прямоугольник 10"/>
          <p:cNvSpPr/>
          <p:nvPr/>
        </p:nvSpPr>
        <p:spPr>
          <a:xfrm>
            <a:off x="152400" y="1371600"/>
            <a:ext cx="8832850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146050" y="6391275"/>
            <a:ext cx="8832850" cy="31115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4" name="Прямая соединительная линия 14"/>
          <p:cNvSpPr>
            <a:spLocks noChangeShapeType="1"/>
          </p:cNvSpPr>
          <p:nvPr/>
        </p:nvSpPr>
        <p:spPr bwMode="auto">
          <a:xfrm>
            <a:off x="152400" y="1279525"/>
            <a:ext cx="8832850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5" name="Прямоугольник 17"/>
          <p:cNvSpPr>
            <a:spLocks noChangeArrowheads="1"/>
          </p:cNvSpPr>
          <p:nvPr/>
        </p:nvSpPr>
        <p:spPr bwMode="auto">
          <a:xfrm>
            <a:off x="152400" y="155575"/>
            <a:ext cx="8832850" cy="6546850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  <a:cs typeface="+mn-cs"/>
            </a:endParaRPr>
          </a:p>
        </p:txBody>
      </p:sp>
      <p:sp>
        <p:nvSpPr>
          <p:cNvPr id="16" name="Овал 24"/>
          <p:cNvSpPr/>
          <p:nvPr/>
        </p:nvSpPr>
        <p:spPr>
          <a:xfrm>
            <a:off x="4267200" y="955675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7" name="Овал 26"/>
          <p:cNvSpPr/>
          <p:nvPr/>
        </p:nvSpPr>
        <p:spPr>
          <a:xfrm>
            <a:off x="4362450" y="1050925"/>
            <a:ext cx="419100" cy="420688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4" name="Содержимое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26" name="Содержимое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23" name="Заголовок 22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8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7C687A-ED38-4E9E-AE92-D39109D0BF4D}" type="datetimeFigureOut">
              <a:rPr lang="ru-RU"/>
              <a:pPr>
                <a:defRPr/>
              </a:pPr>
              <a:t>24.04.2019</a:t>
            </a:fld>
            <a:endParaRPr lang="ru-RU"/>
          </a:p>
        </p:txBody>
      </p:sp>
      <p:sp>
        <p:nvSpPr>
          <p:cNvPr id="19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04800" y="6410325"/>
            <a:ext cx="35814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0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4343400" y="1042988"/>
            <a:ext cx="457200" cy="441325"/>
          </a:xfrm>
        </p:spPr>
        <p:txBody>
          <a:bodyPr/>
          <a:lstStyle>
            <a:lvl1pPr algn="ctr">
              <a:defRPr smtClean="0"/>
            </a:lvl1pPr>
          </a:lstStyle>
          <a:p>
            <a:pPr>
              <a:defRPr/>
            </a:pPr>
            <a:fld id="{7C78990A-960D-4176-8386-6C7F5FCE782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651286-5030-4EB8-9822-3363B6777504}" type="datetimeFigureOut">
              <a:rPr lang="ru-RU"/>
              <a:pPr>
                <a:defRPr/>
              </a:pPr>
              <a:t>24.04.2019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4343400" y="1036638"/>
            <a:ext cx="457200" cy="4413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DD21AA5-043D-4950-9C0C-71A52B84966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3" name="Прямоугольник 7"/>
          <p:cNvSpPr>
            <a:spLocks noChangeArrowheads="1"/>
          </p:cNvSpPr>
          <p:nvPr/>
        </p:nvSpPr>
        <p:spPr bwMode="white">
          <a:xfrm>
            <a:off x="0" y="0"/>
            <a:ext cx="9144000" cy="155575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4" name="Прямоугольник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5" name="Прямоугольник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6" name="Прямоугольник 4"/>
          <p:cNvSpPr>
            <a:spLocks noChangeArrowheads="1"/>
          </p:cNvSpPr>
          <p:nvPr/>
        </p:nvSpPr>
        <p:spPr bwMode="auto">
          <a:xfrm>
            <a:off x="146050" y="6391275"/>
            <a:ext cx="8832850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7" name="Прямоугольник 5"/>
          <p:cNvSpPr>
            <a:spLocks noChangeArrowheads="1"/>
          </p:cNvSpPr>
          <p:nvPr/>
        </p:nvSpPr>
        <p:spPr bwMode="auto">
          <a:xfrm>
            <a:off x="152400" y="158750"/>
            <a:ext cx="8832850" cy="6546850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  <a:cs typeface="+mn-cs"/>
            </a:endParaRPr>
          </a:p>
        </p:txBody>
      </p:sp>
      <p:sp>
        <p:nvSpPr>
          <p:cNvPr id="8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2F3AF7-1C7F-4F04-88B3-9AE739E0B7DE}" type="datetimeFigureOut">
              <a:rPr lang="ru-RU"/>
              <a:pPr>
                <a:defRPr/>
              </a:pPr>
              <a:t>24.04.2019</a:t>
            </a:fld>
            <a:endParaRPr lang="ru-RU"/>
          </a:p>
        </p:txBody>
      </p:sp>
      <p:sp>
        <p:nvSpPr>
          <p:cNvPr id="9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5"/>
          </a:xfrm>
        </p:spPr>
        <p:txBody>
          <a:bodyPr/>
          <a:lstStyle>
            <a:lvl1pPr>
              <a:defRPr smtClean="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163AECD3-73ED-425E-8C76-9F2E9851074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18"/>
          <p:cNvSpPr>
            <a:spLocks noChangeArrowheads="1"/>
          </p:cNvSpPr>
          <p:nvPr/>
        </p:nvSpPr>
        <p:spPr bwMode="auto">
          <a:xfrm>
            <a:off x="152400" y="152400"/>
            <a:ext cx="8832850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6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7" name="Прямоугольник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8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19063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9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0" name="Прямоугольник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1" name="Прямоугольник 7"/>
          <p:cNvSpPr>
            <a:spLocks noChangeArrowheads="1"/>
          </p:cNvSpPr>
          <p:nvPr/>
        </p:nvSpPr>
        <p:spPr bwMode="auto">
          <a:xfrm>
            <a:off x="152400" y="152400"/>
            <a:ext cx="8832850" cy="6546850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  <a:cs typeface="+mn-cs"/>
            </a:endParaRPr>
          </a:p>
        </p:txBody>
      </p:sp>
      <p:sp>
        <p:nvSpPr>
          <p:cNvPr id="12" name="Прямая соединительная линия 8"/>
          <p:cNvSpPr>
            <a:spLocks noChangeShapeType="1"/>
          </p:cNvSpPr>
          <p:nvPr/>
        </p:nvSpPr>
        <p:spPr bwMode="auto">
          <a:xfrm>
            <a:off x="152400" y="533400"/>
            <a:ext cx="8832850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3" name="Овал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4" name="Овал 10"/>
          <p:cNvSpPr/>
          <p:nvPr/>
        </p:nvSpPr>
        <p:spPr>
          <a:xfrm>
            <a:off x="1390650" y="323850"/>
            <a:ext cx="419100" cy="419100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5" name="Прямоугольник 20"/>
          <p:cNvSpPr>
            <a:spLocks noChangeArrowheads="1"/>
          </p:cNvSpPr>
          <p:nvPr/>
        </p:nvSpPr>
        <p:spPr bwMode="auto">
          <a:xfrm>
            <a:off x="149225" y="6388100"/>
            <a:ext cx="8832850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Содержимое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6" name="Номер слайда 6"/>
          <p:cNvSpPr>
            <a:spLocks noGrp="1"/>
          </p:cNvSpPr>
          <p:nvPr>
            <p:ph type="sldNum" sz="quarter" idx="10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 smtClean="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fld id="{2D617DFF-4BAE-438D-AC01-97D94CE1194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7" name="Дата 4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F0A5A0-1C5A-45DA-8FD8-F5EA776FF9C3}" type="datetimeFigureOut">
              <a:rPr lang="ru-RU"/>
              <a:pPr>
                <a:defRPr/>
              </a:pPr>
              <a:t>24.04.2019</a:t>
            </a:fld>
            <a:endParaRPr lang="ru-RU"/>
          </a:p>
        </p:txBody>
      </p:sp>
      <p:sp>
        <p:nvSpPr>
          <p:cNvPr id="18" name="Нижний колонтитул 5"/>
          <p:cNvSpPr>
            <a:spLocks noGrp="1"/>
          </p:cNvSpPr>
          <p:nvPr>
            <p:ph type="ftr" sz="quarter" idx="12"/>
          </p:nvPr>
        </p:nvSpPr>
        <p:spPr>
          <a:xfrm>
            <a:off x="301625" y="6410325"/>
            <a:ext cx="3382963" cy="366713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ая соединительная линия 20"/>
          <p:cNvSpPr>
            <a:spLocks noChangeShapeType="1"/>
          </p:cNvSpPr>
          <p:nvPr/>
        </p:nvSpPr>
        <p:spPr bwMode="auto">
          <a:xfrm>
            <a:off x="152400" y="533400"/>
            <a:ext cx="8832850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6" name="Прямоугольник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7" name="Прямоугольник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8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9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  <a:cs typeface="+mn-cs"/>
            </a:endParaRPr>
          </a:p>
        </p:txBody>
      </p:sp>
      <p:sp>
        <p:nvSpPr>
          <p:cNvPr id="10" name="Прямоугольник 19"/>
          <p:cNvSpPr>
            <a:spLocks noChangeArrowheads="1"/>
          </p:cNvSpPr>
          <p:nvPr/>
        </p:nvSpPr>
        <p:spPr bwMode="auto">
          <a:xfrm>
            <a:off x="152400" y="152400"/>
            <a:ext cx="8832850" cy="301625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1" name="Прямоугольник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2" name="Прямоугольник 14"/>
          <p:cNvSpPr>
            <a:spLocks noChangeArrowheads="1"/>
          </p:cNvSpPr>
          <p:nvPr/>
        </p:nvSpPr>
        <p:spPr bwMode="auto">
          <a:xfrm>
            <a:off x="152400" y="155575"/>
            <a:ext cx="8832850" cy="6546850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  <a:cs typeface="+mn-cs"/>
            </a:endParaRPr>
          </a:p>
        </p:txBody>
      </p:sp>
      <p:sp>
        <p:nvSpPr>
          <p:cNvPr id="13" name="Овал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4" name="Овал 12"/>
          <p:cNvSpPr/>
          <p:nvPr/>
        </p:nvSpPr>
        <p:spPr>
          <a:xfrm>
            <a:off x="1390650" y="323850"/>
            <a:ext cx="419100" cy="419100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5" name="Прямоугольник 21"/>
          <p:cNvSpPr>
            <a:spLocks noChangeArrowheads="1"/>
          </p:cNvSpPr>
          <p:nvPr/>
        </p:nvSpPr>
        <p:spPr bwMode="auto">
          <a:xfrm>
            <a:off x="149225" y="6388100"/>
            <a:ext cx="8832850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6" name="Номер слайда 6"/>
          <p:cNvSpPr>
            <a:spLocks noGrp="1"/>
          </p:cNvSpPr>
          <p:nvPr>
            <p:ph type="sldNum" sz="quarter" idx="10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4137758-4B6F-4AA6-8664-4FF214F78EC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7" name="Дата 4"/>
          <p:cNvSpPr>
            <a:spLocks noGrp="1"/>
          </p:cNvSpPr>
          <p:nvPr>
            <p:ph type="dt" sz="half" idx="11"/>
          </p:nvPr>
        </p:nvSpPr>
        <p:spPr>
          <a:xfrm>
            <a:off x="5788025" y="6405563"/>
            <a:ext cx="3044825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45C1E30-4514-4AE4-BB97-7613D6EAFB03}" type="datetimeFigureOut">
              <a:rPr lang="ru-RU"/>
              <a:pPr>
                <a:defRPr/>
              </a:pPr>
              <a:t>24.04.2019</a:t>
            </a:fld>
            <a:endParaRPr lang="ru-RU"/>
          </a:p>
        </p:txBody>
      </p:sp>
      <p:sp>
        <p:nvSpPr>
          <p:cNvPr id="18" name="Нижний колонтитул 5"/>
          <p:cNvSpPr>
            <a:spLocks noGrp="1"/>
          </p:cNvSpPr>
          <p:nvPr>
            <p:ph type="ftr" sz="quarter" idx="12"/>
          </p:nvPr>
        </p:nvSpPr>
        <p:spPr>
          <a:xfrm>
            <a:off x="301625" y="6410325"/>
            <a:ext cx="3584575" cy="366713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393825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auto">
          <a:xfrm>
            <a:off x="149225" y="6388100"/>
            <a:ext cx="8832850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5791200" y="6405563"/>
            <a:ext cx="3044825" cy="365125"/>
          </a:xfrm>
          <a:prstGeom prst="rect">
            <a:avLst/>
          </a:prstGeom>
        </p:spPr>
        <p:txBody>
          <a:bodyPr vert="horz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400" smtClean="0">
                <a:solidFill>
                  <a:srgbClr val="FFFFFF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5867CBC8-6989-4DB1-919B-872017BC1FFD}" type="datetimeFigureOut">
              <a:rPr lang="ru-RU"/>
              <a:pPr>
                <a:defRPr/>
              </a:pPr>
              <a:t>24.04.2019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04800" y="6410325"/>
            <a:ext cx="3581400" cy="366713"/>
          </a:xfrm>
          <a:prstGeom prst="rect">
            <a:avLst/>
          </a:prstGeom>
        </p:spPr>
        <p:txBody>
          <a:bodyPr vert="horz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rgbClr val="FFFFFF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52400" y="155575"/>
            <a:ext cx="8832850" cy="6546850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  <a:cs typeface="+mn-cs"/>
            </a:endParaRP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152400" y="1276350"/>
            <a:ext cx="8832850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4267200" y="955675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5" name="Овал 14"/>
          <p:cNvSpPr/>
          <p:nvPr/>
        </p:nvSpPr>
        <p:spPr>
          <a:xfrm>
            <a:off x="4362450" y="1050925"/>
            <a:ext cx="419100" cy="420688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4343400" y="1039813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600" smtClean="0">
                <a:solidFill>
                  <a:schemeClr val="accent3">
                    <a:shade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0066DC5B-69CD-45A9-9F6A-9B39EEB7987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038" name="Заголовок 21"/>
          <p:cNvSpPr>
            <a:spLocks noGrp="1"/>
          </p:cNvSpPr>
          <p:nvPr>
            <p:ph type="title"/>
          </p:nvPr>
        </p:nvSpPr>
        <p:spPr bwMode="auto">
          <a:xfrm>
            <a:off x="301625" y="228600"/>
            <a:ext cx="8534400" cy="758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39" name="Текст 12"/>
          <p:cNvSpPr>
            <a:spLocks noGrp="1"/>
          </p:cNvSpPr>
          <p:nvPr>
            <p:ph type="body" idx="1"/>
          </p:nvPr>
        </p:nvSpPr>
        <p:spPr bwMode="auto">
          <a:xfrm>
            <a:off x="301625" y="1524000"/>
            <a:ext cx="8534400" cy="4598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3" r:id="rId2"/>
    <p:sldLayoutId id="2147483674" r:id="rId3"/>
    <p:sldLayoutId id="2147483675" r:id="rId4"/>
    <p:sldLayoutId id="2147483676" r:id="rId5"/>
    <p:sldLayoutId id="2147483677" r:id="rId6"/>
    <p:sldLayoutId id="2147483678" r:id="rId7"/>
    <p:sldLayoutId id="2147483679" r:id="rId8"/>
    <p:sldLayoutId id="2147483680" r:id="rId9"/>
    <p:sldLayoutId id="2147483681" r:id="rId10"/>
    <p:sldLayoutId id="2147483682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3300" kern="1200">
          <a:solidFill>
            <a:srgbClr val="6F7D94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3300">
          <a:solidFill>
            <a:srgbClr val="6F7D94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3300">
          <a:solidFill>
            <a:srgbClr val="6F7D94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3300">
          <a:solidFill>
            <a:srgbClr val="6F7D94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3300">
          <a:solidFill>
            <a:srgbClr val="6F7D94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300">
          <a:solidFill>
            <a:srgbClr val="6F7D94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300">
          <a:solidFill>
            <a:srgbClr val="6F7D94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300">
          <a:solidFill>
            <a:srgbClr val="6F7D94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300">
          <a:solidFill>
            <a:srgbClr val="6F7D94"/>
          </a:solidFill>
          <a:latin typeface="Arial" charset="0"/>
        </a:defRPr>
      </a:lvl9pPr>
    </p:titleStyle>
    <p:bodyStyle>
      <a:lvl1pPr marL="273050" indent="-2730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itchFamily="18" charset="2"/>
        <a:buChar char=""/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7688" indent="-273050" algn="l" rtl="0" fontAlgn="base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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325" indent="-228600" algn="l" rtl="0" fontAlgn="base">
        <a:spcBef>
          <a:spcPct val="20000"/>
        </a:spcBef>
        <a:spcAft>
          <a:spcPct val="0"/>
        </a:spcAft>
        <a:buClr>
          <a:srgbClr val="7F8FA9"/>
        </a:buClr>
        <a:buSzPct val="75000"/>
        <a:buFont typeface="Wingdings 2" pitchFamily="18" charset="2"/>
        <a:buChar char="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6963" indent="-228600" algn="l" rtl="0" fontAlgn="base">
        <a:spcBef>
          <a:spcPct val="20000"/>
        </a:spcBef>
        <a:spcAft>
          <a:spcPct val="0"/>
        </a:spcAft>
        <a:buClr>
          <a:srgbClr val="4A66AC"/>
        </a:buClr>
        <a:buSzPct val="70000"/>
        <a:buFont typeface="Wingdings" pitchFamily="2" charset="2"/>
        <a:buChar char=""/>
        <a:defRPr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fontAlgn="base">
        <a:spcBef>
          <a:spcPct val="20000"/>
        </a:spcBef>
        <a:spcAft>
          <a:spcPct val="0"/>
        </a:spcAft>
        <a:buClr>
          <a:srgbClr val="5AA2AE"/>
        </a:buClr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30188" y="188913"/>
            <a:ext cx="8712200" cy="2351087"/>
          </a:xfrm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Современные образовательные технологии развития активности у детей с расстройством   аутистического    спектра (РАС)</a:t>
            </a:r>
            <a:endParaRPr lang="ru-RU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>
                <a:solidFill>
                  <a:srgbClr val="6F7D94"/>
                </a:solidFill>
              </a:rPr>
              <a:t>Основные признаки РАС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250825" y="1527175"/>
            <a:ext cx="8713788" cy="4854575"/>
          </a:xfrm>
        </p:spPr>
        <p:txBody>
          <a:bodyPr>
            <a:noAutofit/>
          </a:bodyPr>
          <a:lstStyle/>
          <a:p>
            <a:pPr marL="0" indent="261938" fontAlgn="auto">
              <a:spcAft>
                <a:spcPts val="0"/>
              </a:spcAft>
              <a:buFont typeface="Wingdings 2"/>
              <a:buNone/>
              <a:defRPr/>
            </a:pPr>
            <a:r>
              <a:rPr lang="ru-RU" sz="2600" dirty="0" smtClean="0">
                <a:solidFill>
                  <a:schemeClr val="tx2">
                    <a:lumMod val="75000"/>
                  </a:schemeClr>
                </a:solidFill>
              </a:rPr>
              <a:t>РАС, аутизм может </a:t>
            </a:r>
            <a:r>
              <a:rPr lang="ru-RU" sz="2600" dirty="0">
                <a:solidFill>
                  <a:schemeClr val="tx2">
                    <a:lumMod val="75000"/>
                  </a:schemeClr>
                </a:solidFill>
              </a:rPr>
              <a:t>быть похож на различные специфические нарушения развития речи, </a:t>
            </a:r>
            <a:r>
              <a:rPr lang="ru-RU" sz="2600" dirty="0" smtClean="0">
                <a:solidFill>
                  <a:schemeClr val="tx2">
                    <a:lumMod val="75000"/>
                  </a:schemeClr>
                </a:solidFill>
              </a:rPr>
              <a:t>а также три основных трудности:</a:t>
            </a:r>
          </a:p>
          <a:p>
            <a:pPr marL="274320" indent="-274320" fontAlgn="auto">
              <a:spcAft>
                <a:spcPts val="0"/>
              </a:spcAft>
              <a:buFontTx/>
              <a:buChar char="-"/>
              <a:defRPr/>
            </a:pPr>
            <a:r>
              <a:rPr lang="ru-RU" sz="2600" dirty="0" smtClean="0">
                <a:solidFill>
                  <a:schemeClr val="tx2">
                    <a:lumMod val="75000"/>
                  </a:schemeClr>
                </a:solidFill>
              </a:rPr>
              <a:t>С социальной коммуникацией</a:t>
            </a:r>
          </a:p>
          <a:p>
            <a:pPr marL="274320" indent="-274320" fontAlgn="auto">
              <a:spcAft>
                <a:spcPts val="0"/>
              </a:spcAft>
              <a:buFontTx/>
              <a:buChar char="-"/>
              <a:defRPr/>
            </a:pPr>
            <a:r>
              <a:rPr lang="ru-RU" sz="2600" dirty="0" smtClean="0">
                <a:solidFill>
                  <a:schemeClr val="tx2">
                    <a:lumMod val="75000"/>
                  </a:schemeClr>
                </a:solidFill>
              </a:rPr>
              <a:t>С социальным взаимодействием</a:t>
            </a:r>
          </a:p>
          <a:p>
            <a:pPr marL="274320" indent="-274320" fontAlgn="auto">
              <a:spcAft>
                <a:spcPts val="0"/>
              </a:spcAft>
              <a:buFontTx/>
              <a:buChar char="-"/>
              <a:defRPr/>
            </a:pPr>
            <a:r>
              <a:rPr lang="ru-RU" sz="2600" dirty="0" smtClean="0">
                <a:solidFill>
                  <a:schemeClr val="tx2">
                    <a:lumMod val="75000"/>
                  </a:schemeClr>
                </a:solidFill>
              </a:rPr>
              <a:t>С социальным воображением. </a:t>
            </a:r>
            <a:r>
              <a:rPr lang="ru-RU" sz="2600" dirty="0">
                <a:solidFill>
                  <a:schemeClr val="tx2">
                    <a:lumMod val="75000"/>
                  </a:schemeClr>
                </a:solidFill>
              </a:rPr>
              <a:t/>
            </a:r>
            <a:br>
              <a:rPr lang="ru-RU" sz="2600" dirty="0">
                <a:solidFill>
                  <a:schemeClr val="tx2">
                    <a:lumMod val="75000"/>
                  </a:schemeClr>
                </a:solidFill>
              </a:rPr>
            </a:br>
            <a:r>
              <a:rPr lang="ru-RU" sz="2600" dirty="0" smtClean="0">
                <a:solidFill>
                  <a:schemeClr val="tx2">
                    <a:lumMod val="75000"/>
                  </a:schemeClr>
                </a:solidFill>
              </a:rPr>
              <a:t>При этом отсутствие </a:t>
            </a:r>
            <a:r>
              <a:rPr lang="ru-RU" sz="2600" dirty="0">
                <a:solidFill>
                  <a:schemeClr val="tx2">
                    <a:lumMod val="75000"/>
                  </a:schemeClr>
                </a:solidFill>
              </a:rPr>
              <a:t>взаимодействия с окружающими </a:t>
            </a:r>
            <a:r>
              <a:rPr lang="ru-RU" sz="2600" dirty="0" smtClean="0">
                <a:solidFill>
                  <a:schemeClr val="tx2">
                    <a:lumMod val="75000"/>
                  </a:schemeClr>
                </a:solidFill>
              </a:rPr>
              <a:t>наблюдается </a:t>
            </a:r>
            <a:r>
              <a:rPr lang="ru-RU" sz="2600" dirty="0">
                <a:solidFill>
                  <a:schemeClr val="tx2">
                    <a:lumMod val="75000"/>
                  </a:schemeClr>
                </a:solidFill>
              </a:rPr>
              <a:t>с </a:t>
            </a:r>
            <a:r>
              <a:rPr lang="ru-RU" sz="2600" dirty="0" smtClean="0">
                <a:solidFill>
                  <a:schemeClr val="tx2">
                    <a:lumMod val="75000"/>
                  </a:schemeClr>
                </a:solidFill>
              </a:rPr>
              <a:t>рождения</a:t>
            </a:r>
            <a:r>
              <a:rPr lang="ru-RU" sz="2600" dirty="0">
                <a:solidFill>
                  <a:schemeClr val="tx2">
                    <a:lumMod val="75000"/>
                  </a:schemeClr>
                </a:solidFill>
              </a:rPr>
              <a:t>. </a:t>
            </a:r>
          </a:p>
          <a:p>
            <a:pPr marL="0" indent="261938" fontAlgn="auto">
              <a:spcAft>
                <a:spcPts val="0"/>
              </a:spcAft>
              <a:buFont typeface="Wingdings 2"/>
              <a:buNone/>
              <a:defRPr/>
            </a:pPr>
            <a:r>
              <a:rPr lang="ru-RU" sz="2600" dirty="0" smtClean="0">
                <a:solidFill>
                  <a:schemeClr val="tx2">
                    <a:lumMod val="75000"/>
                  </a:schemeClr>
                </a:solidFill>
              </a:rPr>
              <a:t>Дети </a:t>
            </a:r>
            <a:r>
              <a:rPr lang="ru-RU" sz="2600" dirty="0">
                <a:solidFill>
                  <a:schemeClr val="tx2">
                    <a:lumMod val="75000"/>
                  </a:schemeClr>
                </a:solidFill>
              </a:rPr>
              <a:t>с РАС обычно не подчиняются речевым инструкциям и не обращают внимания на лицо </a:t>
            </a:r>
            <a:r>
              <a:rPr lang="ru-RU" sz="2600" dirty="0" smtClean="0">
                <a:solidFill>
                  <a:schemeClr val="tx2">
                    <a:lumMod val="75000"/>
                  </a:schemeClr>
                </a:solidFill>
              </a:rPr>
              <a:t>говорящего.</a:t>
            </a:r>
            <a:r>
              <a:rPr lang="ru-RU" sz="2600" dirty="0">
                <a:solidFill>
                  <a:schemeClr val="tx2">
                    <a:lumMod val="75000"/>
                  </a:schemeClr>
                </a:solidFill>
              </a:rPr>
              <a:t>	</a:t>
            </a:r>
            <a:r>
              <a:rPr lang="ru-RU" sz="26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</a:p>
          <a:p>
            <a:pPr marL="0" indent="261938" algn="ctr" fontAlgn="auto">
              <a:spcAft>
                <a:spcPts val="0"/>
              </a:spcAft>
              <a:buFont typeface="Wingdings 2"/>
              <a:buNone/>
              <a:defRPr/>
            </a:pPr>
            <a:r>
              <a:rPr lang="ru-RU" sz="2600" b="1" dirty="0" smtClean="0">
                <a:solidFill>
                  <a:schemeClr val="tx2">
                    <a:lumMod val="75000"/>
                  </a:schemeClr>
                </a:solidFill>
              </a:rPr>
              <a:t>Расстройства </a:t>
            </a:r>
            <a:r>
              <a:rPr lang="ru-RU" sz="2600" b="1" dirty="0">
                <a:solidFill>
                  <a:schemeClr val="tx2">
                    <a:lumMod val="75000"/>
                  </a:schemeClr>
                </a:solidFill>
              </a:rPr>
              <a:t>наиболее отчетливо видны после 3 лет</a:t>
            </a:r>
            <a:r>
              <a:rPr lang="ru-RU" sz="2600" b="1" dirty="0" smtClean="0">
                <a:solidFill>
                  <a:schemeClr val="tx2">
                    <a:lumMod val="75000"/>
                  </a:schemeClr>
                </a:solidFill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>
                <a:solidFill>
                  <a:srgbClr val="6F7D94"/>
                </a:solidFill>
              </a:rPr>
              <a:t>Диагностика раннего детского аутизма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123825" y="1412875"/>
            <a:ext cx="8840788" cy="4968875"/>
          </a:xfrm>
        </p:spPr>
        <p:txBody>
          <a:bodyPr>
            <a:normAutofit fontScale="77500" lnSpcReduction="20000"/>
          </a:bodyPr>
          <a:lstStyle/>
          <a:p>
            <a:pPr marL="514350" indent="-514350" fontAlgn="auto"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sz="3600" dirty="0">
                <a:solidFill>
                  <a:schemeClr val="tx2">
                    <a:lumMod val="75000"/>
                  </a:schemeClr>
                </a:solidFill>
              </a:rPr>
              <a:t>Обеспечение современными данными об исследованиях в сфере аутизма на уровне лечебных учреждений и институтов</a:t>
            </a:r>
          </a:p>
          <a:p>
            <a:pPr marL="514350" indent="-514350" fontAlgn="auto"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sz="3600" dirty="0">
                <a:solidFill>
                  <a:schemeClr val="tx2">
                    <a:lumMod val="75000"/>
                  </a:schemeClr>
                </a:solidFill>
              </a:rPr>
              <a:t>Эффективность взаимопонимания с близкими</a:t>
            </a:r>
          </a:p>
          <a:p>
            <a:pPr marL="514350" indent="-514350" fontAlgn="auto"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sz="3600" dirty="0">
                <a:solidFill>
                  <a:schemeClr val="tx2">
                    <a:lumMod val="75000"/>
                  </a:schemeClr>
                </a:solidFill>
              </a:rPr>
              <a:t>Совместный выбор обучения</a:t>
            </a:r>
          </a:p>
          <a:p>
            <a:pPr marL="514350" indent="-514350" fontAlgn="auto"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sz="3600" dirty="0">
                <a:solidFill>
                  <a:schemeClr val="tx2">
                    <a:lumMod val="75000"/>
                  </a:schemeClr>
                </a:solidFill>
              </a:rPr>
              <a:t>Режим дня (алгоритм пребывания ребенка в детском учреждении)</a:t>
            </a:r>
          </a:p>
          <a:p>
            <a:pPr marL="514350" indent="-514350" fontAlgn="auto"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sz="3600" dirty="0">
                <a:solidFill>
                  <a:schemeClr val="tx2">
                    <a:lumMod val="75000"/>
                  </a:schemeClr>
                </a:solidFill>
              </a:rPr>
              <a:t>Недопустимость противоречивых требований</a:t>
            </a:r>
          </a:p>
          <a:p>
            <a:pPr marL="514350" indent="-514350" fontAlgn="auto"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sz="3600" dirty="0">
                <a:solidFill>
                  <a:schemeClr val="tx2">
                    <a:lumMod val="75000"/>
                  </a:schemeClr>
                </a:solidFill>
              </a:rPr>
              <a:t>Просветительская деятельность в среде педагогических коллективов, детских садов и школ</a:t>
            </a:r>
          </a:p>
          <a:p>
            <a:pPr marL="514350" indent="-514350" fontAlgn="auto"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sz="3600" dirty="0">
                <a:solidFill>
                  <a:schemeClr val="tx2">
                    <a:lumMod val="75000"/>
                  </a:schemeClr>
                </a:solidFill>
              </a:rPr>
              <a:t>Системная работа со </a:t>
            </a:r>
            <a:r>
              <a:rPr lang="ru-RU" sz="3600" dirty="0" smtClean="0">
                <a:solidFill>
                  <a:schemeClr val="tx2">
                    <a:lumMod val="75000"/>
                  </a:schemeClr>
                </a:solidFill>
              </a:rPr>
              <a:t>специалистами и семьями</a:t>
            </a:r>
            <a:endParaRPr lang="ru-RU" sz="2800" b="1" dirty="0" smtClean="0">
              <a:solidFill>
                <a:schemeClr val="tx2">
                  <a:lumMod val="75000"/>
                </a:schemeClr>
              </a:solidFill>
            </a:endParaRPr>
          </a:p>
          <a:p>
            <a:pPr marL="274320" indent="-274320" fontAlgn="auto">
              <a:spcAft>
                <a:spcPts val="0"/>
              </a:spcAft>
              <a:buFont typeface="Wingdings 2"/>
              <a:buChar char=""/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Заголовок 1"/>
          <p:cNvSpPr>
            <a:spLocks noGrp="1"/>
          </p:cNvSpPr>
          <p:nvPr>
            <p:ph type="title"/>
          </p:nvPr>
        </p:nvSpPr>
        <p:spPr>
          <a:xfrm>
            <a:off x="301625" y="188913"/>
            <a:ext cx="8534400" cy="936625"/>
          </a:xfrm>
        </p:spPr>
        <p:txBody>
          <a:bodyPr/>
          <a:lstStyle/>
          <a:p>
            <a:r>
              <a:rPr lang="ru-RU" b="1" smtClean="0">
                <a:solidFill>
                  <a:srgbClr val="6F7D94"/>
                </a:solidFill>
              </a:rPr>
              <a:t>Поэтапность работы с детьми с РАС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01625" y="1484313"/>
            <a:ext cx="8504238" cy="4824412"/>
          </a:xfrm>
        </p:spPr>
        <p:txBody>
          <a:bodyPr>
            <a:noAutofit/>
          </a:bodyPr>
          <a:lstStyle/>
          <a:p>
            <a:pPr marL="0" indent="180000" algn="just" fontAlgn="auto">
              <a:spcBef>
                <a:spcPts val="0"/>
              </a:spcBef>
              <a:spcAft>
                <a:spcPts val="0"/>
              </a:spcAft>
              <a:buFont typeface="Wingdings 2"/>
              <a:buNone/>
              <a:defRPr/>
            </a:pPr>
            <a:r>
              <a:rPr lang="ru-RU" sz="2000" dirty="0" smtClean="0">
                <a:solidFill>
                  <a:schemeClr val="tx2">
                    <a:lumMod val="75000"/>
                  </a:schemeClr>
                </a:solidFill>
              </a:rPr>
              <a:t>Занятия должны проводиться  в специально отведенном месте, в определенное время. </a:t>
            </a:r>
          </a:p>
          <a:p>
            <a:pPr marL="0" indent="180000" algn="just" fontAlgn="auto">
              <a:spcBef>
                <a:spcPts val="0"/>
              </a:spcBef>
              <a:spcAft>
                <a:spcPts val="0"/>
              </a:spcAft>
              <a:buFont typeface="Wingdings 2"/>
              <a:buNone/>
              <a:defRPr/>
            </a:pPr>
            <a:r>
              <a:rPr lang="ru-RU" sz="2000" dirty="0" smtClean="0">
                <a:solidFill>
                  <a:schemeClr val="tx2">
                    <a:lumMod val="75000"/>
                  </a:schemeClr>
                </a:solidFill>
              </a:rPr>
              <a:t>Суточные и недельные ритмы (режим дня, план в картинках и пр., стереотипность занятия). </a:t>
            </a:r>
          </a:p>
          <a:p>
            <a:pPr marL="0" indent="180000" fontAlgn="auto">
              <a:spcBef>
                <a:spcPts val="0"/>
              </a:spcBef>
              <a:spcAft>
                <a:spcPts val="0"/>
              </a:spcAft>
              <a:buFont typeface="Wingdings 2"/>
              <a:buNone/>
              <a:defRPr/>
            </a:pPr>
            <a:r>
              <a:rPr lang="ru-RU" sz="2000" dirty="0" smtClean="0">
                <a:solidFill>
                  <a:schemeClr val="tx2">
                    <a:lumMod val="75000"/>
                  </a:schemeClr>
                </a:solidFill>
              </a:rPr>
              <a:t>На начальном этапе занятий требования к организованности не предъявляются, поскольку решаются следующие задачи:</a:t>
            </a:r>
          </a:p>
          <a:p>
            <a:pPr marL="0" indent="180000" fontAlgn="auto">
              <a:spcBef>
                <a:spcPts val="0"/>
              </a:spcBef>
              <a:spcAft>
                <a:spcPts val="0"/>
              </a:spcAft>
              <a:buFont typeface="Wingdings 2"/>
              <a:buChar char=""/>
              <a:defRPr/>
            </a:pPr>
            <a:r>
              <a:rPr lang="ru-RU" sz="2000" dirty="0" smtClean="0">
                <a:solidFill>
                  <a:schemeClr val="tx2">
                    <a:lumMod val="75000"/>
                  </a:schemeClr>
                </a:solidFill>
              </a:rPr>
              <a:t>Формировать положительную установку</a:t>
            </a:r>
          </a:p>
          <a:p>
            <a:pPr marL="0" indent="180000" fontAlgn="auto">
              <a:spcBef>
                <a:spcPts val="0"/>
              </a:spcBef>
              <a:spcAft>
                <a:spcPts val="0"/>
              </a:spcAft>
              <a:buFont typeface="Wingdings 2"/>
              <a:buNone/>
              <a:defRPr/>
            </a:pPr>
            <a:r>
              <a:rPr lang="ru-RU" sz="2000" dirty="0" smtClean="0">
                <a:solidFill>
                  <a:schemeClr val="tx2">
                    <a:lumMod val="75000"/>
                  </a:schemeClr>
                </a:solidFill>
              </a:rPr>
              <a:t> ребенка по отношению к занятиям;</a:t>
            </a:r>
          </a:p>
          <a:p>
            <a:pPr marL="0" indent="180000" fontAlgn="auto">
              <a:spcBef>
                <a:spcPts val="0"/>
              </a:spcBef>
              <a:spcAft>
                <a:spcPts val="0"/>
              </a:spcAft>
              <a:buFont typeface="Wingdings 2"/>
              <a:buChar char=""/>
              <a:defRPr/>
            </a:pPr>
            <a:r>
              <a:rPr lang="ru-RU" sz="2000" dirty="0" smtClean="0">
                <a:solidFill>
                  <a:schemeClr val="tx2">
                    <a:lumMod val="75000"/>
                  </a:schemeClr>
                </a:solidFill>
              </a:rPr>
              <a:t>Постепенно закреплять определенную</a:t>
            </a:r>
          </a:p>
          <a:p>
            <a:pPr marL="0" indent="180000" fontAlgn="auto">
              <a:spcBef>
                <a:spcPts val="0"/>
              </a:spcBef>
              <a:spcAft>
                <a:spcPts val="0"/>
              </a:spcAft>
              <a:buFont typeface="Wingdings 2"/>
              <a:buChar char=""/>
              <a:defRPr/>
            </a:pPr>
            <a:r>
              <a:rPr lang="ru-RU" sz="2000" dirty="0" smtClean="0">
                <a:solidFill>
                  <a:schemeClr val="tx2">
                    <a:lumMod val="75000"/>
                  </a:schemeClr>
                </a:solidFill>
              </a:rPr>
              <a:t> последовательность действий по </a:t>
            </a:r>
          </a:p>
          <a:p>
            <a:pPr marL="0" indent="180000" fontAlgn="auto">
              <a:spcBef>
                <a:spcPts val="0"/>
              </a:spcBef>
              <a:spcAft>
                <a:spcPts val="0"/>
              </a:spcAft>
              <a:buFont typeface="Wingdings 2"/>
              <a:buNone/>
              <a:defRPr/>
            </a:pPr>
            <a:r>
              <a:rPr lang="ru-RU" sz="2000" dirty="0" smtClean="0">
                <a:solidFill>
                  <a:schemeClr val="tx2">
                    <a:lumMod val="75000"/>
                  </a:schemeClr>
                </a:solidFill>
              </a:rPr>
              <a:t>подготовке к занятию: достать материал,</a:t>
            </a:r>
          </a:p>
          <a:p>
            <a:pPr marL="0" indent="180000" fontAlgn="auto">
              <a:spcBef>
                <a:spcPts val="0"/>
              </a:spcBef>
              <a:spcAft>
                <a:spcPts val="0"/>
              </a:spcAft>
              <a:buFont typeface="Wingdings 2"/>
              <a:buNone/>
              <a:defRPr/>
            </a:pPr>
            <a:r>
              <a:rPr lang="ru-RU" sz="2000" dirty="0" smtClean="0">
                <a:solidFill>
                  <a:schemeClr val="tx2">
                    <a:lumMod val="75000"/>
                  </a:schemeClr>
                </a:solidFill>
              </a:rPr>
              <a:t> сесть за стол и т.д.;</a:t>
            </a:r>
          </a:p>
          <a:p>
            <a:pPr marL="0" indent="180000" fontAlgn="auto">
              <a:spcBef>
                <a:spcPts val="0"/>
              </a:spcBef>
              <a:spcAft>
                <a:spcPts val="0"/>
              </a:spcAft>
              <a:buFont typeface="Wingdings 2"/>
              <a:buChar char=""/>
              <a:defRPr/>
            </a:pPr>
            <a:r>
              <a:rPr lang="ru-RU" sz="2000" dirty="0" smtClean="0">
                <a:solidFill>
                  <a:schemeClr val="tx2">
                    <a:lumMod val="75000"/>
                  </a:schemeClr>
                </a:solidFill>
              </a:rPr>
              <a:t>Занятие сначала может длиться </a:t>
            </a:r>
          </a:p>
          <a:p>
            <a:pPr marL="0" indent="180000" fontAlgn="auto">
              <a:spcBef>
                <a:spcPts val="0"/>
              </a:spcBef>
              <a:spcAft>
                <a:spcPts val="0"/>
              </a:spcAft>
              <a:buFont typeface="Wingdings 2"/>
              <a:buChar char=""/>
              <a:defRPr/>
            </a:pPr>
            <a:r>
              <a:rPr lang="ru-RU" sz="2000" dirty="0" smtClean="0">
                <a:solidFill>
                  <a:schemeClr val="tx2">
                    <a:lumMod val="75000"/>
                  </a:schemeClr>
                </a:solidFill>
              </a:rPr>
              <a:t>несколько минут, по окончании</a:t>
            </a:r>
          </a:p>
          <a:p>
            <a:pPr marL="0" indent="180000" fontAlgn="auto">
              <a:spcBef>
                <a:spcPts val="0"/>
              </a:spcBef>
              <a:spcAft>
                <a:spcPts val="0"/>
              </a:spcAft>
              <a:buFont typeface="Wingdings 2"/>
              <a:buChar char=""/>
              <a:defRPr/>
            </a:pPr>
            <a:r>
              <a:rPr lang="ru-RU" sz="2000" dirty="0" smtClean="0">
                <a:solidFill>
                  <a:schemeClr val="tx2">
                    <a:lumMod val="75000"/>
                  </a:schemeClr>
                </a:solidFill>
              </a:rPr>
              <a:t> похвалить ребенка.</a:t>
            </a:r>
            <a:endParaRPr lang="ru-RU" sz="2000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Заголовок 1"/>
          <p:cNvSpPr>
            <a:spLocks noGrp="1"/>
          </p:cNvSpPr>
          <p:nvPr>
            <p:ph type="title"/>
          </p:nvPr>
        </p:nvSpPr>
        <p:spPr>
          <a:xfrm>
            <a:off x="301625" y="228600"/>
            <a:ext cx="8534400" cy="700088"/>
          </a:xfrm>
        </p:spPr>
        <p:txBody>
          <a:bodyPr/>
          <a:lstStyle/>
          <a:p>
            <a:r>
              <a:rPr lang="ru-RU" smtClean="0">
                <a:solidFill>
                  <a:srgbClr val="6F7D94"/>
                </a:solidFill>
              </a:rPr>
              <a:t>Мероприятия  по организации занятий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01625" y="981075"/>
            <a:ext cx="8504238" cy="5519738"/>
          </a:xfrm>
        </p:spPr>
        <p:txBody>
          <a:bodyPr>
            <a:normAutofit fontScale="92500"/>
          </a:bodyPr>
          <a:lstStyle/>
          <a:p>
            <a:pPr marL="274320" indent="-274320" algn="ctr" fontAlgn="auto">
              <a:spcAft>
                <a:spcPts val="0"/>
              </a:spcAft>
              <a:buFont typeface="Wingdings 2"/>
              <a:buNone/>
              <a:defRPr/>
            </a:pPr>
            <a:endParaRPr lang="ru-RU" dirty="0"/>
          </a:p>
          <a:p>
            <a:pPr marL="274320" indent="-274320" algn="just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Начинать надо с </a:t>
            </a:r>
            <a:r>
              <a:rPr lang="ru-RU" b="1" u="sng" dirty="0" smtClean="0">
                <a:solidFill>
                  <a:schemeClr val="tx2">
                    <a:lumMod val="75000"/>
                  </a:schemeClr>
                </a:solidFill>
              </a:rPr>
              <a:t>любимой деятельности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 ребенка, которая доставляет ему приятные сенсорные ощущения, т.е. ориентироваться на интересы и пристрастия. </a:t>
            </a:r>
          </a:p>
          <a:p>
            <a:pPr marL="274320" indent="-274320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ru-RU" b="1" u="sng" dirty="0" smtClean="0">
                <a:solidFill>
                  <a:schemeClr val="tx2">
                    <a:lumMod val="75000"/>
                  </a:schemeClr>
                </a:solidFill>
              </a:rPr>
              <a:t>Не стоит ребенку каждый раз предлагать что-то новое. 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Если ему понравилось какое-то занятие, надо и начинать с него. </a:t>
            </a:r>
          </a:p>
          <a:p>
            <a:pPr marL="274320" indent="-274320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Работа в </a:t>
            </a:r>
            <a:r>
              <a:rPr lang="ru-RU" dirty="0" err="1" smtClean="0">
                <a:solidFill>
                  <a:schemeClr val="tx2">
                    <a:lumMod val="75000"/>
                  </a:schemeClr>
                </a:solidFill>
              </a:rPr>
              <a:t>микрогруппе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 -  ребенок- </a:t>
            </a:r>
            <a:r>
              <a:rPr lang="ru-RU" dirty="0" err="1" smtClean="0">
                <a:solidFill>
                  <a:schemeClr val="tx2">
                    <a:lumMod val="75000"/>
                  </a:schemeClr>
                </a:solidFill>
              </a:rPr>
              <a:t>аутист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 вместе с другим ребенком, которого он выделяет (</a:t>
            </a:r>
            <a:r>
              <a:rPr lang="ru-RU" b="1" u="sng" dirty="0" smtClean="0">
                <a:solidFill>
                  <a:schemeClr val="tx2">
                    <a:lumMod val="75000"/>
                  </a:schemeClr>
                </a:solidFill>
              </a:rPr>
              <a:t>выбирает партнера для подражания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). </a:t>
            </a:r>
          </a:p>
          <a:p>
            <a:pPr marL="274320" indent="-274320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Использование в занятии с ребенком с РАС </a:t>
            </a:r>
            <a:r>
              <a:rPr lang="ru-RU" b="1" u="sng" dirty="0" smtClean="0">
                <a:solidFill>
                  <a:schemeClr val="tx2">
                    <a:lumMod val="75000"/>
                  </a:schemeClr>
                </a:solidFill>
              </a:rPr>
              <a:t>клона-посредника (куклы)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 с которой договаривается педагог.</a:t>
            </a:r>
          </a:p>
          <a:p>
            <a:pPr marL="274320" indent="-274320" fontAlgn="auto">
              <a:spcAft>
                <a:spcPts val="0"/>
              </a:spcAft>
              <a:buFont typeface="Wingdings 2"/>
              <a:buChar char=""/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держимое 4"/>
          <p:cNvSpPr>
            <a:spLocks noGrp="1"/>
          </p:cNvSpPr>
          <p:nvPr>
            <p:ph sz="quarter" idx="1"/>
          </p:nvPr>
        </p:nvSpPr>
        <p:spPr>
          <a:xfrm>
            <a:off x="301625" y="188913"/>
            <a:ext cx="5999163" cy="6119812"/>
          </a:xfrm>
        </p:spPr>
        <p:txBody>
          <a:bodyPr>
            <a:normAutofit/>
          </a:bodyPr>
          <a:lstStyle/>
          <a:p>
            <a:pPr marL="0" lvl="1" indent="263525" fontAlgn="auto">
              <a:spcAft>
                <a:spcPts val="0"/>
              </a:spcAft>
              <a:buClr>
                <a:schemeClr val="accent1"/>
              </a:buClr>
              <a:buSzPct val="85000"/>
              <a:buFont typeface="Wingdings"/>
              <a:buNone/>
              <a:tabLst>
                <a:tab pos="261938" algn="l"/>
              </a:tabLst>
              <a:defRPr/>
            </a:pP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</a:rPr>
              <a:t>Дети-</a:t>
            </a:r>
            <a:r>
              <a:rPr lang="ru-RU" sz="2400" dirty="0" err="1" smtClean="0">
                <a:solidFill>
                  <a:schemeClr val="tx2">
                    <a:lumMod val="75000"/>
                  </a:schemeClr>
                </a:solidFill>
              </a:rPr>
              <a:t>аутисты</a:t>
            </a: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</a:rPr>
              <a:t> нуждаются в строгом распорядке дня, им нужен учитель, который их знает.	</a:t>
            </a:r>
          </a:p>
          <a:p>
            <a:pPr marL="0" indent="263525" fontAlgn="auto">
              <a:spcAft>
                <a:spcPts val="0"/>
              </a:spcAft>
              <a:buFont typeface="Wingdings 2"/>
              <a:buNone/>
              <a:tabLst>
                <a:tab pos="261938" algn="l"/>
              </a:tabLst>
              <a:defRPr/>
            </a:pP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</a:rPr>
              <a:t>Им нужна четкая и подробно разработанная организация жизни в школе, на уроке, на перемене. Такая организация позволит ему осознать порядок происходящего и использовать сложившиеся ритуалы в своем поведении. Внезапное нарушение порядка для ребенка с аутизмом всегда некомфортно (отмена контрольной работы, неожиданная экскурсия и т.д.)</a:t>
            </a:r>
            <a:endParaRPr lang="ru-RU" sz="2400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32513" y="1125538"/>
            <a:ext cx="2744787" cy="3743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ru-RU" smtClean="0"/>
              <a:t>Технологии</a:t>
            </a:r>
          </a:p>
        </p:txBody>
      </p:sp>
      <p:sp>
        <p:nvSpPr>
          <p:cNvPr id="31747" name="Rectangle 3"/>
          <p:cNvSpPr>
            <a:spLocks noGrp="1"/>
          </p:cNvSpPr>
          <p:nvPr>
            <p:ph type="body" idx="4294967295"/>
          </p:nvPr>
        </p:nvSpPr>
        <p:spPr/>
        <p:txBody>
          <a:bodyPr/>
          <a:lstStyle/>
          <a:p>
            <a:pPr marL="4763" indent="90488" algn="ctr">
              <a:buFont typeface="Wingdings 2" pitchFamily="18" charset="2"/>
              <a:buNone/>
            </a:pPr>
            <a:r>
              <a:rPr lang="ru-RU" smtClean="0">
                <a:latin typeface="Arial" charset="0"/>
              </a:rPr>
              <a:t>Ни одна технология в отдельности не может быть эффективной, необходима комбинация разных направлений работы:</a:t>
            </a:r>
          </a:p>
          <a:p>
            <a:pPr marL="4763" indent="90488">
              <a:buFont typeface="Wingdings 2" pitchFamily="18" charset="2"/>
              <a:buAutoNum type="arabicPeriod"/>
            </a:pPr>
            <a:r>
              <a:rPr lang="ru-RU" smtClean="0">
                <a:latin typeface="Arial" charset="0"/>
              </a:rPr>
              <a:t>Все виды арттерапии</a:t>
            </a:r>
          </a:p>
          <a:p>
            <a:pPr marL="4763" indent="90488">
              <a:buFont typeface="Wingdings 2" pitchFamily="18" charset="2"/>
              <a:buAutoNum type="arabicPeriod"/>
            </a:pPr>
            <a:r>
              <a:rPr lang="ru-RU" smtClean="0">
                <a:latin typeface="Arial" charset="0"/>
              </a:rPr>
              <a:t>Тактильный контакт</a:t>
            </a:r>
          </a:p>
          <a:p>
            <a:pPr marL="4763" indent="90488">
              <a:buFont typeface="Wingdings 2" pitchFamily="18" charset="2"/>
              <a:buAutoNum type="arabicPeriod"/>
            </a:pPr>
            <a:r>
              <a:rPr lang="ru-RU" smtClean="0">
                <a:latin typeface="Arial" charset="0"/>
              </a:rPr>
              <a:t>Формирование и распознавание эмоций (технология «Потому что эмоции…)</a:t>
            </a:r>
          </a:p>
          <a:p>
            <a:pPr marL="4763" indent="90488">
              <a:buFont typeface="Wingdings 2" pitchFamily="18" charset="2"/>
              <a:buAutoNum type="arabicPeriod"/>
            </a:pPr>
            <a:r>
              <a:rPr lang="ru-RU" smtClean="0">
                <a:latin typeface="Arial" charset="0"/>
              </a:rPr>
              <a:t>Холдинг-терапия (удержание)</a:t>
            </a:r>
          </a:p>
          <a:p>
            <a:pPr marL="4763" indent="90488">
              <a:buFont typeface="Wingdings 2" pitchFamily="18" charset="2"/>
              <a:buAutoNum type="arabicPeriod"/>
            </a:pPr>
            <a:r>
              <a:rPr lang="ru-RU" smtClean="0">
                <a:latin typeface="Arial" charset="0"/>
              </a:rPr>
              <a:t>Технология сенсорной интеграции</a:t>
            </a: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фициальная">
  <a:themeElements>
    <a:clrScheme name="Базовая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629DD1"/>
      </a:accent1>
      <a:accent2>
        <a:srgbClr val="297FD5"/>
      </a:accent2>
      <a:accent3>
        <a:srgbClr val="7F8FA9"/>
      </a:accent3>
      <a:accent4>
        <a:srgbClr val="4A66AC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Классическая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Официальная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Civic</Template>
  <TotalTime>516</TotalTime>
  <Words>357</Words>
  <Application>Microsoft Office PowerPoint</Application>
  <PresentationFormat>Экран (4:3)</PresentationFormat>
  <Paragraphs>44</Paragraphs>
  <Slides>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Шаблон оформления</vt:lpstr>
      </vt:variant>
      <vt:variant>
        <vt:i4>12</vt:i4>
      </vt:variant>
      <vt:variant>
        <vt:lpstr>Заголовки слайдов</vt:lpstr>
      </vt:variant>
      <vt:variant>
        <vt:i4>7</vt:i4>
      </vt:variant>
    </vt:vector>
  </HeadingPairs>
  <TitlesOfParts>
    <vt:vector size="24" baseType="lpstr">
      <vt:lpstr>Times New Roman</vt:lpstr>
      <vt:lpstr>Arial</vt:lpstr>
      <vt:lpstr>Wingdings 2</vt:lpstr>
      <vt:lpstr>Wingdings</vt:lpstr>
      <vt:lpstr>Calibri</vt:lpstr>
      <vt:lpstr>Официальная</vt:lpstr>
      <vt:lpstr>Официальная</vt:lpstr>
      <vt:lpstr>Официальная</vt:lpstr>
      <vt:lpstr>Официальная</vt:lpstr>
      <vt:lpstr>Официальная</vt:lpstr>
      <vt:lpstr>Официальная</vt:lpstr>
      <vt:lpstr>Официальная</vt:lpstr>
      <vt:lpstr>Официальная</vt:lpstr>
      <vt:lpstr>Официальная</vt:lpstr>
      <vt:lpstr>Официальная</vt:lpstr>
      <vt:lpstr>Официальная</vt:lpstr>
      <vt:lpstr>Официальная</vt:lpstr>
      <vt:lpstr>Современные образовательные технологии развития активности у детей с расстройством   аутистического    спектра (РАС)</vt:lpstr>
      <vt:lpstr>Основные признаки РАС</vt:lpstr>
      <vt:lpstr>Диагностика раннего детского аутизма</vt:lpstr>
      <vt:lpstr>Поэтапность работы с детьми с РАС</vt:lpstr>
      <vt:lpstr>Мероприятия  по организации занятий</vt:lpstr>
      <vt:lpstr>Слайд 6</vt:lpstr>
      <vt:lpstr>Технологии</vt:lpstr>
    </vt:vector>
  </TitlesOfParts>
  <Company>BEST XP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Технологии сопровождения детей с расстройством аутистического спектра (РАС)</dc:title>
  <dc:creator>Alex033</dc:creator>
  <cp:lastModifiedBy>днс</cp:lastModifiedBy>
  <cp:revision>40</cp:revision>
  <dcterms:created xsi:type="dcterms:W3CDTF">2017-02-14T14:22:39Z</dcterms:created>
  <dcterms:modified xsi:type="dcterms:W3CDTF">2019-04-24T07:34:41Z</dcterms:modified>
</cp:coreProperties>
</file>